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Anton" pitchFamily="2" charset="0"/>
      <p:regular r:id="rId17"/>
    </p:embeddedFont>
    <p:embeddedFont>
      <p:font typeface="Inter" panose="020B0604020202020204" charset="0"/>
      <p:regular r:id="rId18"/>
    </p:embeddedFont>
    <p:embeddedFont>
      <p:font typeface="Inter Medium" panose="020B0604020202020204" charset="0"/>
      <p:regular r:id="rId19"/>
    </p:embeddedFont>
    <p:embeddedFont>
      <p:font typeface="Inter Semi-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0" d="100"/>
          <a:sy n="70" d="100"/>
        </p:scale>
        <p:origin x="260" y="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hyperlink" Target="https://uz.wikipedia.org/wiki/Son" TargetMode="External"/><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openxmlformats.org/officeDocument/2006/relationships/hyperlink" Target="https://youtu.be/LteNqj4DFD8" TargetMode="External"/><Relationship Id="rId3" Type="http://schemas.openxmlformats.org/officeDocument/2006/relationships/image" Target="../media/image2.png"/><Relationship Id="rId7" Type="http://schemas.openxmlformats.org/officeDocument/2006/relationships/hyperlink" Target="https://youtu.be/g-PGLbMth_g"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youtu.be/BolFpvL7yI8" TargetMode="External"/><Relationship Id="rId5" Type="http://schemas.openxmlformats.org/officeDocument/2006/relationships/hyperlink" Target="https://youtu.be/WLnQiDm04Y8" TargetMode="External"/><Relationship Id="rId4" Type="http://schemas.openxmlformats.org/officeDocument/2006/relationships/image" Target="../media/image3.svg"/><Relationship Id="rId9" Type="http://schemas.openxmlformats.org/officeDocument/2006/relationships/hyperlink" Target="https://youtu.be/pvduh-8Hnyw"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31926" y="6525979"/>
            <a:ext cx="6851142" cy="8229600"/>
          </a:xfrm>
          <a:custGeom>
            <a:avLst/>
            <a:gdLst/>
            <a:ahLst/>
            <a:cxnLst/>
            <a:rect l="l" t="t" r="r" b="b"/>
            <a:pathLst>
              <a:path w="6851142" h="8229600">
                <a:moveTo>
                  <a:pt x="0" y="0"/>
                </a:moveTo>
                <a:lnTo>
                  <a:pt x="6851142" y="0"/>
                </a:lnTo>
                <a:lnTo>
                  <a:pt x="6851142" y="8229600"/>
                </a:lnTo>
                <a:lnTo>
                  <a:pt x="0" y="8229600"/>
                </a:lnTo>
                <a:lnTo>
                  <a:pt x="0" y="0"/>
                </a:lnTo>
                <a:close/>
              </a:path>
            </a:pathLst>
          </a:custGeom>
          <a:blipFill>
            <a:blip r:embed="rId2"/>
            <a:stretch>
              <a:fillRect/>
            </a:stretch>
          </a:blipFill>
        </p:spPr>
      </p:sp>
      <p:sp>
        <p:nvSpPr>
          <p:cNvPr id="3" name="Freeform 3"/>
          <p:cNvSpPr/>
          <p:nvPr/>
        </p:nvSpPr>
        <p:spPr>
          <a:xfrm>
            <a:off x="11104932" y="-4468579"/>
            <a:ext cx="6851142" cy="8229600"/>
          </a:xfrm>
          <a:custGeom>
            <a:avLst/>
            <a:gdLst/>
            <a:ahLst/>
            <a:cxnLst/>
            <a:rect l="l" t="t" r="r" b="b"/>
            <a:pathLst>
              <a:path w="6851142" h="8229600">
                <a:moveTo>
                  <a:pt x="0" y="0"/>
                </a:moveTo>
                <a:lnTo>
                  <a:pt x="6851142" y="0"/>
                </a:lnTo>
                <a:lnTo>
                  <a:pt x="6851142" y="8229600"/>
                </a:lnTo>
                <a:lnTo>
                  <a:pt x="0" y="8229600"/>
                </a:lnTo>
                <a:lnTo>
                  <a:pt x="0" y="0"/>
                </a:lnTo>
                <a:close/>
              </a:path>
            </a:pathLst>
          </a:custGeom>
          <a:blipFill>
            <a:blip r:embed="rId2"/>
            <a:stretch>
              <a:fillRect/>
            </a:stretch>
          </a:blipFill>
        </p:spPr>
      </p:sp>
      <p:grpSp>
        <p:nvGrpSpPr>
          <p:cNvPr id="4" name="Group 4"/>
          <p:cNvGrpSpPr/>
          <p:nvPr/>
        </p:nvGrpSpPr>
        <p:grpSpPr>
          <a:xfrm>
            <a:off x="1047750" y="1028700"/>
            <a:ext cx="16230600" cy="8229600"/>
            <a:chOff x="0" y="0"/>
            <a:chExt cx="4274726" cy="2167467"/>
          </a:xfrm>
        </p:grpSpPr>
        <p:sp>
          <p:nvSpPr>
            <p:cNvPr id="5" name="Freeform 5"/>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000000">
                <a:alpha val="0"/>
              </a:srgbClr>
            </a:solidFill>
            <a:ln w="38100" cap="rnd">
              <a:solidFill>
                <a:srgbClr val="FFFFFF"/>
              </a:solidFill>
              <a:prstDash val="solid"/>
              <a:round/>
            </a:ln>
          </p:spPr>
        </p:sp>
        <p:sp>
          <p:nvSpPr>
            <p:cNvPr id="6" name="TextBox 6"/>
            <p:cNvSpPr txBox="1"/>
            <p:nvPr/>
          </p:nvSpPr>
          <p:spPr>
            <a:xfrm>
              <a:off x="0" y="-38100"/>
              <a:ext cx="4274726" cy="2205567"/>
            </a:xfrm>
            <a:prstGeom prst="rect">
              <a:avLst/>
            </a:prstGeom>
          </p:spPr>
          <p:txBody>
            <a:bodyPr lIns="50800" tIns="50800" rIns="50800" bIns="50800" rtlCol="0" anchor="ctr"/>
            <a:lstStyle/>
            <a:p>
              <a:pPr algn="ctr">
                <a:lnSpc>
                  <a:spcPts val="3079"/>
                </a:lnSpc>
              </a:pPr>
              <a:endParaRPr/>
            </a:p>
          </p:txBody>
        </p:sp>
      </p:grpSp>
      <p:grpSp>
        <p:nvGrpSpPr>
          <p:cNvPr id="7" name="Group 7"/>
          <p:cNvGrpSpPr/>
          <p:nvPr/>
        </p:nvGrpSpPr>
        <p:grpSpPr>
          <a:xfrm>
            <a:off x="5524949" y="686348"/>
            <a:ext cx="6860641" cy="1075229"/>
            <a:chOff x="0" y="0"/>
            <a:chExt cx="9147521" cy="1433639"/>
          </a:xfrm>
        </p:grpSpPr>
        <p:grpSp>
          <p:nvGrpSpPr>
            <p:cNvPr id="8" name="Group 8"/>
            <p:cNvGrpSpPr/>
            <p:nvPr/>
          </p:nvGrpSpPr>
          <p:grpSpPr>
            <a:xfrm>
              <a:off x="0" y="0"/>
              <a:ext cx="9147521" cy="1433639"/>
              <a:chOff x="0" y="0"/>
              <a:chExt cx="1806918" cy="283188"/>
            </a:xfrm>
          </p:grpSpPr>
          <p:sp>
            <p:nvSpPr>
              <p:cNvPr id="9" name="Freeform 9"/>
              <p:cNvSpPr/>
              <p:nvPr/>
            </p:nvSpPr>
            <p:spPr>
              <a:xfrm>
                <a:off x="0" y="0"/>
                <a:ext cx="1806918" cy="283188"/>
              </a:xfrm>
              <a:custGeom>
                <a:avLst/>
                <a:gdLst/>
                <a:ahLst/>
                <a:cxnLst/>
                <a:rect l="l" t="t" r="r" b="b"/>
                <a:pathLst>
                  <a:path w="1806918" h="283188">
                    <a:moveTo>
                      <a:pt x="57551" y="0"/>
                    </a:moveTo>
                    <a:lnTo>
                      <a:pt x="1749367" y="0"/>
                    </a:lnTo>
                    <a:cubicBezTo>
                      <a:pt x="1764630" y="0"/>
                      <a:pt x="1779269" y="6063"/>
                      <a:pt x="1790061" y="16856"/>
                    </a:cubicBezTo>
                    <a:cubicBezTo>
                      <a:pt x="1800854" y="27649"/>
                      <a:pt x="1806918" y="42288"/>
                      <a:pt x="1806918" y="57551"/>
                    </a:cubicBezTo>
                    <a:lnTo>
                      <a:pt x="1806918" y="225637"/>
                    </a:lnTo>
                    <a:cubicBezTo>
                      <a:pt x="1806918" y="240900"/>
                      <a:pt x="1800854" y="255539"/>
                      <a:pt x="1790061" y="266332"/>
                    </a:cubicBezTo>
                    <a:cubicBezTo>
                      <a:pt x="1779269" y="277125"/>
                      <a:pt x="1764630" y="283188"/>
                      <a:pt x="1749367" y="283188"/>
                    </a:cubicBezTo>
                    <a:lnTo>
                      <a:pt x="57551" y="283188"/>
                    </a:lnTo>
                    <a:cubicBezTo>
                      <a:pt x="42288" y="283188"/>
                      <a:pt x="27649" y="277125"/>
                      <a:pt x="16856" y="266332"/>
                    </a:cubicBezTo>
                    <a:cubicBezTo>
                      <a:pt x="6063" y="255539"/>
                      <a:pt x="0" y="240900"/>
                      <a:pt x="0" y="225637"/>
                    </a:cubicBezTo>
                    <a:lnTo>
                      <a:pt x="0" y="57551"/>
                    </a:lnTo>
                    <a:cubicBezTo>
                      <a:pt x="0" y="42288"/>
                      <a:pt x="6063" y="27649"/>
                      <a:pt x="16856" y="16856"/>
                    </a:cubicBezTo>
                    <a:cubicBezTo>
                      <a:pt x="27649" y="6063"/>
                      <a:pt x="42288" y="0"/>
                      <a:pt x="57551" y="0"/>
                    </a:cubicBezTo>
                    <a:close/>
                  </a:path>
                </a:pathLst>
              </a:custGeom>
              <a:solidFill>
                <a:srgbClr val="000000"/>
              </a:solidFill>
              <a:ln w="38100" cap="rnd">
                <a:solidFill>
                  <a:srgbClr val="FFFFFF"/>
                </a:solidFill>
                <a:prstDash val="solid"/>
                <a:round/>
              </a:ln>
            </p:spPr>
          </p:sp>
          <p:sp>
            <p:nvSpPr>
              <p:cNvPr id="10" name="TextBox 10"/>
              <p:cNvSpPr txBox="1"/>
              <p:nvPr/>
            </p:nvSpPr>
            <p:spPr>
              <a:xfrm>
                <a:off x="0" y="-38100"/>
                <a:ext cx="1806918" cy="321288"/>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594927" y="195273"/>
              <a:ext cx="7957667" cy="1004993"/>
            </a:xfrm>
            <a:prstGeom prst="rect">
              <a:avLst/>
            </a:prstGeom>
          </p:spPr>
          <p:txBody>
            <a:bodyPr lIns="0" tIns="0" rIns="0" bIns="0" rtlCol="0" anchor="t">
              <a:spAutoFit/>
            </a:bodyPr>
            <a:lstStyle/>
            <a:p>
              <a:pPr algn="ctr">
                <a:lnSpc>
                  <a:spcPts val="3079"/>
                </a:lnSpc>
                <a:spcBef>
                  <a:spcPct val="0"/>
                </a:spcBef>
              </a:pPr>
              <a:r>
                <a:rPr lang="en-US" sz="2199" b="1">
                  <a:solidFill>
                    <a:srgbClr val="FFFFFF"/>
                  </a:solidFill>
                  <a:latin typeface="Inter Medium"/>
                  <a:ea typeface="Inter Medium"/>
                  <a:cs typeface="Inter Medium"/>
                  <a:sym typeface="Inter Medium"/>
                </a:rPr>
                <a:t>MA'LUMOTLAR TUZILMALARI VA ALGORITMLAR</a:t>
              </a:r>
            </a:p>
          </p:txBody>
        </p:sp>
      </p:grpSp>
      <p:grpSp>
        <p:nvGrpSpPr>
          <p:cNvPr id="12" name="Group 12"/>
          <p:cNvGrpSpPr/>
          <p:nvPr/>
        </p:nvGrpSpPr>
        <p:grpSpPr>
          <a:xfrm>
            <a:off x="6622554" y="8915948"/>
            <a:ext cx="5042892" cy="684704"/>
            <a:chOff x="0" y="0"/>
            <a:chExt cx="6723856" cy="912939"/>
          </a:xfrm>
        </p:grpSpPr>
        <p:grpSp>
          <p:nvGrpSpPr>
            <p:cNvPr id="13" name="Group 13"/>
            <p:cNvGrpSpPr/>
            <p:nvPr/>
          </p:nvGrpSpPr>
          <p:grpSpPr>
            <a:xfrm>
              <a:off x="0" y="0"/>
              <a:ext cx="6723856" cy="912939"/>
              <a:chOff x="0" y="0"/>
              <a:chExt cx="1328169" cy="180334"/>
            </a:xfrm>
          </p:grpSpPr>
          <p:sp>
            <p:nvSpPr>
              <p:cNvPr id="14" name="Freeform 14"/>
              <p:cNvSpPr/>
              <p:nvPr/>
            </p:nvSpPr>
            <p:spPr>
              <a:xfrm>
                <a:off x="0" y="0"/>
                <a:ext cx="1328169" cy="180334"/>
              </a:xfrm>
              <a:custGeom>
                <a:avLst/>
                <a:gdLst/>
                <a:ahLst/>
                <a:cxnLst/>
                <a:rect l="l" t="t" r="r" b="b"/>
                <a:pathLst>
                  <a:path w="1328169" h="180334">
                    <a:moveTo>
                      <a:pt x="78296" y="0"/>
                    </a:moveTo>
                    <a:lnTo>
                      <a:pt x="1249873" y="0"/>
                    </a:lnTo>
                    <a:cubicBezTo>
                      <a:pt x="1293115" y="0"/>
                      <a:pt x="1328169" y="35054"/>
                      <a:pt x="1328169" y="78296"/>
                    </a:cubicBezTo>
                    <a:lnTo>
                      <a:pt x="1328169" y="102038"/>
                    </a:lnTo>
                    <a:cubicBezTo>
                      <a:pt x="1328169" y="145279"/>
                      <a:pt x="1293115" y="180334"/>
                      <a:pt x="1249873" y="180334"/>
                    </a:cubicBezTo>
                    <a:lnTo>
                      <a:pt x="78296" y="180334"/>
                    </a:lnTo>
                    <a:cubicBezTo>
                      <a:pt x="35054" y="180334"/>
                      <a:pt x="0" y="145279"/>
                      <a:pt x="0" y="102038"/>
                    </a:cubicBezTo>
                    <a:lnTo>
                      <a:pt x="0" y="78296"/>
                    </a:lnTo>
                    <a:cubicBezTo>
                      <a:pt x="0" y="35054"/>
                      <a:pt x="35054" y="0"/>
                      <a:pt x="78296" y="0"/>
                    </a:cubicBezTo>
                    <a:close/>
                  </a:path>
                </a:pathLst>
              </a:custGeom>
              <a:solidFill>
                <a:srgbClr val="000000"/>
              </a:solidFill>
              <a:ln w="38100" cap="rnd">
                <a:solidFill>
                  <a:srgbClr val="FFFFFF"/>
                </a:solidFill>
                <a:prstDash val="solid"/>
                <a:round/>
              </a:ln>
            </p:spPr>
          </p:sp>
          <p:sp>
            <p:nvSpPr>
              <p:cNvPr id="15" name="TextBox 15"/>
              <p:cNvSpPr txBox="1"/>
              <p:nvPr/>
            </p:nvSpPr>
            <p:spPr>
              <a:xfrm>
                <a:off x="0" y="-38100"/>
                <a:ext cx="1328169" cy="218434"/>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173920" y="195273"/>
              <a:ext cx="6376015" cy="484293"/>
            </a:xfrm>
            <a:prstGeom prst="rect">
              <a:avLst/>
            </a:prstGeom>
          </p:spPr>
          <p:txBody>
            <a:bodyPr lIns="0" tIns="0" rIns="0" bIns="0" rtlCol="0" anchor="t">
              <a:spAutoFit/>
            </a:bodyPr>
            <a:lstStyle/>
            <a:p>
              <a:pPr algn="ctr">
                <a:lnSpc>
                  <a:spcPts val="3079"/>
                </a:lnSpc>
                <a:spcBef>
                  <a:spcPct val="0"/>
                </a:spcBef>
              </a:pPr>
              <a:r>
                <a:rPr lang="en-US" sz="2199" b="1">
                  <a:solidFill>
                    <a:srgbClr val="FFFFFF"/>
                  </a:solidFill>
                  <a:latin typeface="Inter Medium"/>
                  <a:ea typeface="Inter Medium"/>
                  <a:cs typeface="Inter Medium"/>
                  <a:sym typeface="Inter Medium"/>
                </a:rPr>
                <a:t>PRESENTED BY ZIKRILLO</a:t>
              </a:r>
            </a:p>
          </p:txBody>
        </p:sp>
      </p:grpSp>
      <p:sp>
        <p:nvSpPr>
          <p:cNvPr id="17" name="TextBox 17"/>
          <p:cNvSpPr txBox="1"/>
          <p:nvPr/>
        </p:nvSpPr>
        <p:spPr>
          <a:xfrm>
            <a:off x="5524949" y="3285057"/>
            <a:ext cx="7238102" cy="900723"/>
          </a:xfrm>
          <a:prstGeom prst="rect">
            <a:avLst/>
          </a:prstGeom>
        </p:spPr>
        <p:txBody>
          <a:bodyPr lIns="0" tIns="0" rIns="0" bIns="0" rtlCol="0" anchor="t">
            <a:spAutoFit/>
          </a:bodyPr>
          <a:lstStyle/>
          <a:p>
            <a:pPr algn="ctr">
              <a:lnSpc>
                <a:spcPts val="7337"/>
              </a:lnSpc>
              <a:spcBef>
                <a:spcPct val="0"/>
              </a:spcBef>
            </a:pPr>
            <a:r>
              <a:rPr lang="en-US" sz="5240" b="1">
                <a:solidFill>
                  <a:srgbClr val="FFFFFF"/>
                </a:solidFill>
                <a:latin typeface="Inter Medium"/>
                <a:ea typeface="Inter Medium"/>
                <a:cs typeface="Inter Medium"/>
                <a:sym typeface="Inter Medium"/>
              </a:rPr>
              <a:t>4-DARS</a:t>
            </a:r>
          </a:p>
        </p:txBody>
      </p:sp>
      <p:sp>
        <p:nvSpPr>
          <p:cNvPr id="18" name="TextBox 18"/>
          <p:cNvSpPr txBox="1"/>
          <p:nvPr/>
        </p:nvSpPr>
        <p:spPr>
          <a:xfrm>
            <a:off x="4538102" y="4775449"/>
            <a:ext cx="9249895" cy="2440094"/>
          </a:xfrm>
          <a:prstGeom prst="rect">
            <a:avLst/>
          </a:prstGeom>
        </p:spPr>
        <p:txBody>
          <a:bodyPr lIns="0" tIns="0" rIns="0" bIns="0" rtlCol="0" anchor="t">
            <a:spAutoFit/>
          </a:bodyPr>
          <a:lstStyle/>
          <a:p>
            <a:pPr algn="ctr">
              <a:lnSpc>
                <a:spcPts val="9881"/>
              </a:lnSpc>
              <a:spcBef>
                <a:spcPct val="0"/>
              </a:spcBef>
            </a:pPr>
            <a:r>
              <a:rPr lang="en-US" sz="7058">
                <a:solidFill>
                  <a:srgbClr val="FFFFFF"/>
                </a:solidFill>
                <a:latin typeface="Anton"/>
                <a:ea typeface="Anton"/>
                <a:cs typeface="Anton"/>
                <a:sym typeface="Anton"/>
              </a:rPr>
              <a:t>SELECTION SORT AND RECURSION</a:t>
            </a:r>
          </a:p>
        </p:txBody>
      </p:sp>
      <p:sp>
        <p:nvSpPr>
          <p:cNvPr id="19" name="TextBox 19"/>
          <p:cNvSpPr txBox="1"/>
          <p:nvPr/>
        </p:nvSpPr>
        <p:spPr>
          <a:xfrm>
            <a:off x="5280608" y="7890938"/>
            <a:ext cx="7726785" cy="935355"/>
          </a:xfrm>
          <a:prstGeom prst="rect">
            <a:avLst/>
          </a:prstGeom>
        </p:spPr>
        <p:txBody>
          <a:bodyPr lIns="0" tIns="0" rIns="0" bIns="0" rtlCol="0" anchor="t">
            <a:spAutoFit/>
          </a:bodyPr>
          <a:lstStyle/>
          <a:p>
            <a:pPr algn="ctr">
              <a:lnSpc>
                <a:spcPts val="2520"/>
              </a:lnSpc>
              <a:spcBef>
                <a:spcPct val="0"/>
              </a:spcBef>
            </a:pPr>
            <a:r>
              <a:rPr lang="en-US" sz="1800">
                <a:solidFill>
                  <a:srgbClr val="FFFFFF"/>
                </a:solidFill>
                <a:latin typeface="Inter"/>
                <a:ea typeface="Inter"/>
                <a:cs typeface="Inter"/>
                <a:sym typeface="Inter"/>
              </a:rPr>
              <a:t>O‘z o‘rningni topa olmasang, g‘am yema. Kamol topmaganliging haqida qayg‘urgin. Seni hech kim tanimasa, g‘am yema, ammo mashhur bo‘lish uchun doimo intil.</a:t>
            </a:r>
          </a:p>
        </p:txBody>
      </p:sp>
      <p:sp>
        <p:nvSpPr>
          <p:cNvPr id="20" name="Freeform 20"/>
          <p:cNvSpPr/>
          <p:nvPr/>
        </p:nvSpPr>
        <p:spPr>
          <a:xfrm>
            <a:off x="16388021" y="8413465"/>
            <a:ext cx="600986" cy="600986"/>
          </a:xfrm>
          <a:custGeom>
            <a:avLst/>
            <a:gdLst/>
            <a:ahLst/>
            <a:cxnLst/>
            <a:rect l="l" t="t" r="r" b="b"/>
            <a:pathLst>
              <a:path w="600986" h="600986">
                <a:moveTo>
                  <a:pt x="0" y="0"/>
                </a:moveTo>
                <a:lnTo>
                  <a:pt x="600986" y="0"/>
                </a:lnTo>
                <a:lnTo>
                  <a:pt x="600986" y="600986"/>
                </a:lnTo>
                <a:lnTo>
                  <a:pt x="0" y="6009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Freeform 21"/>
          <p:cNvSpPr/>
          <p:nvPr/>
        </p:nvSpPr>
        <p:spPr>
          <a:xfrm>
            <a:off x="14155213" y="1028700"/>
            <a:ext cx="3104087" cy="1249686"/>
          </a:xfrm>
          <a:custGeom>
            <a:avLst/>
            <a:gdLst/>
            <a:ahLst/>
            <a:cxnLst/>
            <a:rect l="l" t="t" r="r" b="b"/>
            <a:pathLst>
              <a:path w="3104087" h="1249686">
                <a:moveTo>
                  <a:pt x="0" y="0"/>
                </a:moveTo>
                <a:lnTo>
                  <a:pt x="3104087" y="0"/>
                </a:lnTo>
                <a:lnTo>
                  <a:pt x="3104087" y="1249686"/>
                </a:lnTo>
                <a:lnTo>
                  <a:pt x="0" y="1249686"/>
                </a:lnTo>
                <a:lnTo>
                  <a:pt x="0" y="0"/>
                </a:lnTo>
                <a:close/>
              </a:path>
            </a:pathLst>
          </a:custGeom>
          <a:blipFill>
            <a:blip r:embed="rId5"/>
            <a:stretch>
              <a:fillRect l="-773" r="-2787"/>
            </a:stretch>
          </a:blipFill>
          <a:ln cap="sq">
            <a:noFill/>
            <a:prstDash val="solid"/>
            <a:miter/>
          </a:ln>
        </p:spPr>
      </p:sp>
      <p:sp>
        <p:nvSpPr>
          <p:cNvPr id="22" name="Freeform 22"/>
          <p:cNvSpPr/>
          <p:nvPr/>
        </p:nvSpPr>
        <p:spPr>
          <a:xfrm>
            <a:off x="1478907" y="1353050"/>
            <a:ext cx="600986" cy="600986"/>
          </a:xfrm>
          <a:custGeom>
            <a:avLst/>
            <a:gdLst/>
            <a:ahLst/>
            <a:cxnLst/>
            <a:rect l="l" t="t" r="r" b="b"/>
            <a:pathLst>
              <a:path w="600986" h="600986">
                <a:moveTo>
                  <a:pt x="0" y="0"/>
                </a:moveTo>
                <a:lnTo>
                  <a:pt x="600985" y="0"/>
                </a:lnTo>
                <a:lnTo>
                  <a:pt x="600985" y="600986"/>
                </a:lnTo>
                <a:lnTo>
                  <a:pt x="0" y="6009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4436780" y="2314941"/>
            <a:ext cx="8911866" cy="4429592"/>
            <a:chOff x="0" y="0"/>
            <a:chExt cx="2347158" cy="1166642"/>
          </a:xfrm>
        </p:grpSpPr>
        <p:sp>
          <p:nvSpPr>
            <p:cNvPr id="3" name="Freeform 3"/>
            <p:cNvSpPr/>
            <p:nvPr/>
          </p:nvSpPr>
          <p:spPr>
            <a:xfrm>
              <a:off x="0" y="0"/>
              <a:ext cx="2347158" cy="1166642"/>
            </a:xfrm>
            <a:custGeom>
              <a:avLst/>
              <a:gdLst/>
              <a:ahLst/>
              <a:cxnLst/>
              <a:rect l="l" t="t" r="r" b="b"/>
              <a:pathLst>
                <a:path w="2347158" h="1166642">
                  <a:moveTo>
                    <a:pt x="44305" y="0"/>
                  </a:moveTo>
                  <a:lnTo>
                    <a:pt x="2302854" y="0"/>
                  </a:lnTo>
                  <a:cubicBezTo>
                    <a:pt x="2327322" y="0"/>
                    <a:pt x="2347158" y="19836"/>
                    <a:pt x="2347158" y="44305"/>
                  </a:cubicBezTo>
                  <a:lnTo>
                    <a:pt x="2347158" y="1122337"/>
                  </a:lnTo>
                  <a:cubicBezTo>
                    <a:pt x="2347158" y="1134087"/>
                    <a:pt x="2342491" y="1145356"/>
                    <a:pt x="2334182" y="1153665"/>
                  </a:cubicBezTo>
                  <a:cubicBezTo>
                    <a:pt x="2325873" y="1161974"/>
                    <a:pt x="2314604" y="1166642"/>
                    <a:pt x="2302854" y="1166642"/>
                  </a:cubicBezTo>
                  <a:lnTo>
                    <a:pt x="44305" y="1166642"/>
                  </a:lnTo>
                  <a:cubicBezTo>
                    <a:pt x="19836" y="1166642"/>
                    <a:pt x="0" y="1146806"/>
                    <a:pt x="0" y="1122337"/>
                  </a:cubicBezTo>
                  <a:lnTo>
                    <a:pt x="0" y="44305"/>
                  </a:lnTo>
                  <a:cubicBezTo>
                    <a:pt x="0" y="19836"/>
                    <a:pt x="19836" y="0"/>
                    <a:pt x="44305" y="0"/>
                  </a:cubicBezTo>
                  <a:close/>
                </a:path>
              </a:pathLst>
            </a:custGeom>
            <a:solidFill>
              <a:srgbClr val="000000">
                <a:alpha val="0"/>
              </a:srgbClr>
            </a:solidFill>
            <a:ln w="38100" cap="rnd">
              <a:solidFill>
                <a:srgbClr val="FFFFFF"/>
              </a:solidFill>
              <a:prstDash val="solid"/>
              <a:round/>
            </a:ln>
          </p:spPr>
        </p:sp>
        <p:sp>
          <p:nvSpPr>
            <p:cNvPr id="4" name="TextBox 4"/>
            <p:cNvSpPr txBox="1"/>
            <p:nvPr/>
          </p:nvSpPr>
          <p:spPr>
            <a:xfrm>
              <a:off x="0" y="-38100"/>
              <a:ext cx="2347158" cy="1204742"/>
            </a:xfrm>
            <a:prstGeom prst="rect">
              <a:avLst/>
            </a:prstGeom>
          </p:spPr>
          <p:txBody>
            <a:bodyPr lIns="50800" tIns="50800" rIns="50800" bIns="50800" rtlCol="0" anchor="ctr"/>
            <a:lstStyle/>
            <a:p>
              <a:pPr algn="ctr">
                <a:lnSpc>
                  <a:spcPts val="3079"/>
                </a:lnSpc>
              </a:pPr>
              <a:endParaRPr/>
            </a:p>
          </p:txBody>
        </p:sp>
      </p:grpSp>
      <p:grpSp>
        <p:nvGrpSpPr>
          <p:cNvPr id="5" name="Group 5"/>
          <p:cNvGrpSpPr/>
          <p:nvPr/>
        </p:nvGrpSpPr>
        <p:grpSpPr>
          <a:xfrm>
            <a:off x="4548640" y="2421588"/>
            <a:ext cx="8672441" cy="4208819"/>
            <a:chOff x="0" y="0"/>
            <a:chExt cx="861272" cy="417983"/>
          </a:xfrm>
        </p:grpSpPr>
        <p:sp>
          <p:nvSpPr>
            <p:cNvPr id="6" name="Freeform 6"/>
            <p:cNvSpPr/>
            <p:nvPr/>
          </p:nvSpPr>
          <p:spPr>
            <a:xfrm>
              <a:off x="0" y="0"/>
              <a:ext cx="861272" cy="417983"/>
            </a:xfrm>
            <a:custGeom>
              <a:avLst/>
              <a:gdLst/>
              <a:ahLst/>
              <a:cxnLst/>
              <a:rect l="l" t="t" r="r" b="b"/>
              <a:pathLst>
                <a:path w="861272" h="417983">
                  <a:moveTo>
                    <a:pt x="45528" y="0"/>
                  </a:moveTo>
                  <a:lnTo>
                    <a:pt x="815744" y="0"/>
                  </a:lnTo>
                  <a:cubicBezTo>
                    <a:pt x="840888" y="0"/>
                    <a:pt x="861272" y="20384"/>
                    <a:pt x="861272" y="45528"/>
                  </a:cubicBezTo>
                  <a:lnTo>
                    <a:pt x="861272" y="372455"/>
                  </a:lnTo>
                  <a:cubicBezTo>
                    <a:pt x="861272" y="397600"/>
                    <a:pt x="840888" y="417983"/>
                    <a:pt x="815744" y="417983"/>
                  </a:cubicBezTo>
                  <a:lnTo>
                    <a:pt x="45528" y="417983"/>
                  </a:lnTo>
                  <a:cubicBezTo>
                    <a:pt x="20384" y="417983"/>
                    <a:pt x="0" y="397600"/>
                    <a:pt x="0" y="372455"/>
                  </a:cubicBezTo>
                  <a:lnTo>
                    <a:pt x="0" y="45528"/>
                  </a:lnTo>
                  <a:cubicBezTo>
                    <a:pt x="0" y="20384"/>
                    <a:pt x="20384" y="0"/>
                    <a:pt x="45528" y="0"/>
                  </a:cubicBezTo>
                  <a:close/>
                </a:path>
              </a:pathLst>
            </a:custGeom>
            <a:blipFill>
              <a:blip r:embed="rId2"/>
              <a:stretch>
                <a:fillRect t="-1513" b="-1513"/>
              </a:stretch>
            </a:blipFill>
          </p:spPr>
        </p:sp>
      </p:grpSp>
      <p:grpSp>
        <p:nvGrpSpPr>
          <p:cNvPr id="7" name="Group 7"/>
          <p:cNvGrpSpPr/>
          <p:nvPr/>
        </p:nvGrpSpPr>
        <p:grpSpPr>
          <a:xfrm>
            <a:off x="1028700" y="1028700"/>
            <a:ext cx="3923193" cy="1075229"/>
            <a:chOff x="0" y="0"/>
            <a:chExt cx="5230924" cy="1433639"/>
          </a:xfrm>
        </p:grpSpPr>
        <p:grpSp>
          <p:nvGrpSpPr>
            <p:cNvPr id="8" name="Group 8"/>
            <p:cNvGrpSpPr/>
            <p:nvPr/>
          </p:nvGrpSpPr>
          <p:grpSpPr>
            <a:xfrm>
              <a:off x="0" y="0"/>
              <a:ext cx="5230924" cy="1433639"/>
              <a:chOff x="0" y="0"/>
              <a:chExt cx="1033269" cy="283188"/>
            </a:xfrm>
          </p:grpSpPr>
          <p:sp>
            <p:nvSpPr>
              <p:cNvPr id="9" name="Freeform 9"/>
              <p:cNvSpPr/>
              <p:nvPr/>
            </p:nvSpPr>
            <p:spPr>
              <a:xfrm>
                <a:off x="0" y="0"/>
                <a:ext cx="1033269" cy="283188"/>
              </a:xfrm>
              <a:custGeom>
                <a:avLst/>
                <a:gdLst/>
                <a:ahLst/>
                <a:cxnLst/>
                <a:rect l="l" t="t" r="r" b="b"/>
                <a:pathLst>
                  <a:path w="1033269" h="283188">
                    <a:moveTo>
                      <a:pt x="100642" y="0"/>
                    </a:moveTo>
                    <a:lnTo>
                      <a:pt x="932627" y="0"/>
                    </a:lnTo>
                    <a:cubicBezTo>
                      <a:pt x="959319" y="0"/>
                      <a:pt x="984918" y="10603"/>
                      <a:pt x="1003792" y="29477"/>
                    </a:cubicBezTo>
                    <a:cubicBezTo>
                      <a:pt x="1022666" y="48351"/>
                      <a:pt x="1033269" y="73950"/>
                      <a:pt x="1033269" y="100642"/>
                    </a:cubicBezTo>
                    <a:lnTo>
                      <a:pt x="1033269" y="182546"/>
                    </a:lnTo>
                    <a:cubicBezTo>
                      <a:pt x="1033269" y="209238"/>
                      <a:pt x="1022666" y="234837"/>
                      <a:pt x="1003792" y="253711"/>
                    </a:cubicBezTo>
                    <a:cubicBezTo>
                      <a:pt x="984918" y="272585"/>
                      <a:pt x="959319" y="283188"/>
                      <a:pt x="932627" y="283188"/>
                    </a:cubicBezTo>
                    <a:lnTo>
                      <a:pt x="100642" y="283188"/>
                    </a:lnTo>
                    <a:cubicBezTo>
                      <a:pt x="45059" y="283188"/>
                      <a:pt x="0" y="238129"/>
                      <a:pt x="0" y="182546"/>
                    </a:cubicBezTo>
                    <a:lnTo>
                      <a:pt x="0" y="100642"/>
                    </a:lnTo>
                    <a:cubicBezTo>
                      <a:pt x="0" y="45059"/>
                      <a:pt x="45059" y="0"/>
                      <a:pt x="100642" y="0"/>
                    </a:cubicBezTo>
                    <a:close/>
                  </a:path>
                </a:pathLst>
              </a:custGeom>
              <a:solidFill>
                <a:srgbClr val="000000">
                  <a:alpha val="0"/>
                </a:srgbClr>
              </a:solidFill>
              <a:ln w="38100" cap="rnd">
                <a:solidFill>
                  <a:srgbClr val="FFFFFF"/>
                </a:solidFill>
                <a:prstDash val="solid"/>
                <a:round/>
              </a:ln>
            </p:spPr>
          </p:sp>
          <p:sp>
            <p:nvSpPr>
              <p:cNvPr id="10" name="TextBox 10"/>
              <p:cNvSpPr txBox="1"/>
              <p:nvPr/>
            </p:nvSpPr>
            <p:spPr>
              <a:xfrm>
                <a:off x="0" y="-38100"/>
                <a:ext cx="1033269" cy="321288"/>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340203" y="195273"/>
              <a:ext cx="4550518" cy="1004993"/>
            </a:xfrm>
            <a:prstGeom prst="rect">
              <a:avLst/>
            </a:prstGeom>
          </p:spPr>
          <p:txBody>
            <a:bodyPr lIns="0" tIns="0" rIns="0" bIns="0" rtlCol="0" anchor="t">
              <a:spAutoFit/>
            </a:bodyPr>
            <a:lstStyle/>
            <a:p>
              <a:pPr algn="ctr">
                <a:lnSpc>
                  <a:spcPts val="3079"/>
                </a:lnSpc>
                <a:spcBef>
                  <a:spcPct val="0"/>
                </a:spcBef>
              </a:pPr>
              <a:r>
                <a:rPr lang="en-US" sz="2199" b="1">
                  <a:solidFill>
                    <a:srgbClr val="FFFFFF"/>
                  </a:solidFill>
                  <a:latin typeface="Inter Medium"/>
                  <a:ea typeface="Inter Medium"/>
                  <a:cs typeface="Inter Medium"/>
                  <a:sym typeface="Inter Medium"/>
                </a:rPr>
                <a:t>DATA STRUCTURES AND ALGORITHMS</a:t>
              </a:r>
            </a:p>
          </p:txBody>
        </p:sp>
      </p:grpSp>
      <p:grpSp>
        <p:nvGrpSpPr>
          <p:cNvPr id="12" name="Group 12"/>
          <p:cNvGrpSpPr/>
          <p:nvPr/>
        </p:nvGrpSpPr>
        <p:grpSpPr>
          <a:xfrm>
            <a:off x="15380431" y="1028700"/>
            <a:ext cx="1878869" cy="684704"/>
            <a:chOff x="0" y="0"/>
            <a:chExt cx="2505159" cy="912939"/>
          </a:xfrm>
        </p:grpSpPr>
        <p:grpSp>
          <p:nvGrpSpPr>
            <p:cNvPr id="13" name="Group 13"/>
            <p:cNvGrpSpPr/>
            <p:nvPr/>
          </p:nvGrpSpPr>
          <p:grpSpPr>
            <a:xfrm>
              <a:off x="0" y="0"/>
              <a:ext cx="2505159" cy="912939"/>
              <a:chOff x="0" y="0"/>
              <a:chExt cx="494846" cy="180334"/>
            </a:xfrm>
          </p:grpSpPr>
          <p:sp>
            <p:nvSpPr>
              <p:cNvPr id="14" name="Freeform 14"/>
              <p:cNvSpPr/>
              <p:nvPr/>
            </p:nvSpPr>
            <p:spPr>
              <a:xfrm>
                <a:off x="0" y="0"/>
                <a:ext cx="494846" cy="180334"/>
              </a:xfrm>
              <a:custGeom>
                <a:avLst/>
                <a:gdLst/>
                <a:ahLst/>
                <a:cxnLst/>
                <a:rect l="l" t="t" r="r" b="b"/>
                <a:pathLst>
                  <a:path w="494846" h="180334">
                    <a:moveTo>
                      <a:pt x="90167" y="0"/>
                    </a:moveTo>
                    <a:lnTo>
                      <a:pt x="404679" y="0"/>
                    </a:lnTo>
                    <a:cubicBezTo>
                      <a:pt x="428593" y="0"/>
                      <a:pt x="451527" y="9500"/>
                      <a:pt x="468437" y="26409"/>
                    </a:cubicBezTo>
                    <a:cubicBezTo>
                      <a:pt x="485346" y="43319"/>
                      <a:pt x="494846" y="66253"/>
                      <a:pt x="494846" y="90167"/>
                    </a:cubicBezTo>
                    <a:lnTo>
                      <a:pt x="494846" y="90167"/>
                    </a:lnTo>
                    <a:cubicBezTo>
                      <a:pt x="494846" y="114081"/>
                      <a:pt x="485346" y="137015"/>
                      <a:pt x="468437" y="153924"/>
                    </a:cubicBezTo>
                    <a:cubicBezTo>
                      <a:pt x="451527" y="170834"/>
                      <a:pt x="428593" y="180334"/>
                      <a:pt x="404679" y="180334"/>
                    </a:cubicBezTo>
                    <a:lnTo>
                      <a:pt x="90167" y="180334"/>
                    </a:lnTo>
                    <a:cubicBezTo>
                      <a:pt x="66253" y="180334"/>
                      <a:pt x="43319" y="170834"/>
                      <a:pt x="26409" y="153924"/>
                    </a:cubicBezTo>
                    <a:cubicBezTo>
                      <a:pt x="9500" y="137015"/>
                      <a:pt x="0" y="114081"/>
                      <a:pt x="0" y="90167"/>
                    </a:cubicBezTo>
                    <a:lnTo>
                      <a:pt x="0" y="90167"/>
                    </a:lnTo>
                    <a:cubicBezTo>
                      <a:pt x="0" y="66253"/>
                      <a:pt x="9500" y="43319"/>
                      <a:pt x="26409" y="26409"/>
                    </a:cubicBezTo>
                    <a:cubicBezTo>
                      <a:pt x="43319" y="9500"/>
                      <a:pt x="66253" y="0"/>
                      <a:pt x="90167" y="0"/>
                    </a:cubicBezTo>
                    <a:close/>
                  </a:path>
                </a:pathLst>
              </a:custGeom>
              <a:solidFill>
                <a:srgbClr val="000000">
                  <a:alpha val="0"/>
                </a:srgbClr>
              </a:solidFill>
              <a:ln w="38100" cap="rnd">
                <a:solidFill>
                  <a:srgbClr val="FFFFFF"/>
                </a:solidFill>
                <a:prstDash val="solid"/>
                <a:round/>
              </a:ln>
            </p:spPr>
          </p:sp>
          <p:sp>
            <p:nvSpPr>
              <p:cNvPr id="15" name="TextBox 15"/>
              <p:cNvSpPr txBox="1"/>
              <p:nvPr/>
            </p:nvSpPr>
            <p:spPr>
              <a:xfrm>
                <a:off x="0" y="-38100"/>
                <a:ext cx="494846" cy="218434"/>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64799" y="195273"/>
              <a:ext cx="2375561" cy="484293"/>
            </a:xfrm>
            <a:prstGeom prst="rect">
              <a:avLst/>
            </a:prstGeom>
          </p:spPr>
          <p:txBody>
            <a:bodyPr lIns="0" tIns="0" rIns="0" bIns="0" rtlCol="0" anchor="t">
              <a:spAutoFit/>
            </a:bodyPr>
            <a:lstStyle/>
            <a:p>
              <a:pPr algn="ctr">
                <a:lnSpc>
                  <a:spcPts val="3079"/>
                </a:lnSpc>
                <a:spcBef>
                  <a:spcPct val="0"/>
                </a:spcBef>
              </a:pPr>
              <a:r>
                <a:rPr lang="en-US" sz="2199" b="1" dirty="0">
                  <a:solidFill>
                    <a:srgbClr val="FFFFFF"/>
                  </a:solidFill>
                  <a:latin typeface="Inter Medium"/>
                  <a:ea typeface="Inter Medium"/>
                  <a:cs typeface="Inter Medium"/>
                  <a:sym typeface="Inter Medium"/>
                </a:rPr>
                <a:t>PAGE 10</a:t>
              </a:r>
            </a:p>
          </p:txBody>
        </p:sp>
      </p:grpSp>
      <p:sp>
        <p:nvSpPr>
          <p:cNvPr id="17" name="TextBox 17"/>
          <p:cNvSpPr txBox="1"/>
          <p:nvPr/>
        </p:nvSpPr>
        <p:spPr>
          <a:xfrm>
            <a:off x="7452585" y="7694295"/>
            <a:ext cx="9155751" cy="1564005"/>
          </a:xfrm>
          <a:prstGeom prst="rect">
            <a:avLst/>
          </a:prstGeom>
        </p:spPr>
        <p:txBody>
          <a:bodyPr lIns="0" tIns="0" rIns="0" bIns="0" rtlCol="0" anchor="t">
            <a:spAutoFit/>
          </a:bodyPr>
          <a:lstStyle/>
          <a:p>
            <a:pPr algn="l">
              <a:lnSpc>
                <a:spcPts val="2520"/>
              </a:lnSpc>
            </a:pPr>
            <a:r>
              <a:rPr lang="en-US" sz="1800">
                <a:solidFill>
                  <a:srgbClr val="FFFFFF"/>
                </a:solidFill>
                <a:latin typeface="Inter"/>
                <a:ea typeface="Inter"/>
                <a:cs typeface="Inter"/>
                <a:sym typeface="Inter"/>
              </a:rPr>
              <a:t>Keling fibonacci sonlarinini rekursiya bilan yozishga urinib ko’ramiz.</a:t>
            </a:r>
          </a:p>
          <a:p>
            <a:pPr algn="l">
              <a:lnSpc>
                <a:spcPts val="2520"/>
              </a:lnSpc>
              <a:spcBef>
                <a:spcPct val="0"/>
              </a:spcBef>
            </a:pPr>
            <a:r>
              <a:rPr lang="en-US" sz="1800">
                <a:solidFill>
                  <a:srgbClr val="FFFFFF"/>
                </a:solidFill>
                <a:latin typeface="Inter"/>
                <a:ea typeface="Inter"/>
                <a:cs typeface="Inter"/>
                <a:sym typeface="Inter"/>
              </a:rPr>
              <a:t>Fibonacci sonlari quyidagicha taʼriflanadi: "Avvalgi ikki elementi 1 ga teng boʻlib, 3-elementidan boshlab „har bir element oʻzidan oldingi 2 element yigʻindisiga teng“ qonuniyati asosida tuzilgan ketma-ketlikka Fibonacci ketma-ketligi, bu </a:t>
            </a:r>
            <a:r>
              <a:rPr lang="en-US" sz="1800" u="sng">
                <a:solidFill>
                  <a:srgbClr val="FFFFFF"/>
                </a:solidFill>
                <a:latin typeface="Inter"/>
                <a:ea typeface="Inter"/>
                <a:cs typeface="Inter"/>
                <a:sym typeface="Inter"/>
                <a:hlinkClick r:id="rId3" tooltip="https://uz.wikipedia.org/wiki/Son"/>
              </a:rPr>
              <a:t>sonlarga</a:t>
            </a:r>
            <a:r>
              <a:rPr lang="en-US" sz="1800">
                <a:solidFill>
                  <a:srgbClr val="FFFFFF"/>
                </a:solidFill>
                <a:latin typeface="Inter"/>
                <a:ea typeface="Inter"/>
                <a:cs typeface="Inter"/>
                <a:sym typeface="Inter"/>
              </a:rPr>
              <a:t> esa, Fibonacci sonlari deyiladi."</a:t>
            </a:r>
          </a:p>
        </p:txBody>
      </p:sp>
      <p:sp>
        <p:nvSpPr>
          <p:cNvPr id="18" name="TextBox 18"/>
          <p:cNvSpPr txBox="1"/>
          <p:nvPr/>
        </p:nvSpPr>
        <p:spPr>
          <a:xfrm>
            <a:off x="1037713" y="7303598"/>
            <a:ext cx="7357198" cy="1954702"/>
          </a:xfrm>
          <a:prstGeom prst="rect">
            <a:avLst/>
          </a:prstGeom>
        </p:spPr>
        <p:txBody>
          <a:bodyPr lIns="0" tIns="0" rIns="0" bIns="0" rtlCol="0" anchor="t">
            <a:spAutoFit/>
          </a:bodyPr>
          <a:lstStyle/>
          <a:p>
            <a:pPr algn="l">
              <a:lnSpc>
                <a:spcPts val="7604"/>
              </a:lnSpc>
            </a:pPr>
            <a:r>
              <a:rPr lang="en-US" sz="6913" b="1">
                <a:solidFill>
                  <a:srgbClr val="FFFFFF"/>
                </a:solidFill>
                <a:latin typeface="Inter Semi-Bold"/>
                <a:ea typeface="Inter Semi-Bold"/>
                <a:cs typeface="Inter Semi-Bold"/>
                <a:sym typeface="Inter Semi-Bold"/>
              </a:rPr>
              <a:t>FIBONACCI NUMBERS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3687612" cy="1075229"/>
            <a:chOff x="0" y="0"/>
            <a:chExt cx="4916816" cy="1433639"/>
          </a:xfrm>
        </p:grpSpPr>
        <p:grpSp>
          <p:nvGrpSpPr>
            <p:cNvPr id="3" name="Group 3"/>
            <p:cNvGrpSpPr/>
            <p:nvPr/>
          </p:nvGrpSpPr>
          <p:grpSpPr>
            <a:xfrm>
              <a:off x="0" y="0"/>
              <a:ext cx="4916816" cy="1433639"/>
              <a:chOff x="0" y="0"/>
              <a:chExt cx="971223" cy="283188"/>
            </a:xfrm>
          </p:grpSpPr>
          <p:sp>
            <p:nvSpPr>
              <p:cNvPr id="4" name="Freeform 4"/>
              <p:cNvSpPr/>
              <p:nvPr/>
            </p:nvSpPr>
            <p:spPr>
              <a:xfrm>
                <a:off x="0" y="0"/>
                <a:ext cx="971223" cy="283188"/>
              </a:xfrm>
              <a:custGeom>
                <a:avLst/>
                <a:gdLst/>
                <a:ahLst/>
                <a:cxnLst/>
                <a:rect l="l" t="t" r="r" b="b"/>
                <a:pathLst>
                  <a:path w="971223" h="283188">
                    <a:moveTo>
                      <a:pt x="107071" y="0"/>
                    </a:moveTo>
                    <a:lnTo>
                      <a:pt x="864151" y="0"/>
                    </a:lnTo>
                    <a:cubicBezTo>
                      <a:pt x="923285" y="0"/>
                      <a:pt x="971223" y="47938"/>
                      <a:pt x="971223" y="107071"/>
                    </a:cubicBezTo>
                    <a:lnTo>
                      <a:pt x="971223" y="176117"/>
                    </a:lnTo>
                    <a:cubicBezTo>
                      <a:pt x="971223" y="204514"/>
                      <a:pt x="959942" y="231748"/>
                      <a:pt x="939862" y="251827"/>
                    </a:cubicBezTo>
                    <a:cubicBezTo>
                      <a:pt x="919783" y="271907"/>
                      <a:pt x="892548" y="283188"/>
                      <a:pt x="864151" y="283188"/>
                    </a:cubicBezTo>
                    <a:lnTo>
                      <a:pt x="107071" y="283188"/>
                    </a:lnTo>
                    <a:cubicBezTo>
                      <a:pt x="47938" y="283188"/>
                      <a:pt x="0" y="235250"/>
                      <a:pt x="0" y="176117"/>
                    </a:cubicBezTo>
                    <a:lnTo>
                      <a:pt x="0" y="107071"/>
                    </a:lnTo>
                    <a:cubicBezTo>
                      <a:pt x="0" y="78674"/>
                      <a:pt x="11281" y="51440"/>
                      <a:pt x="31361" y="31361"/>
                    </a:cubicBezTo>
                    <a:cubicBezTo>
                      <a:pt x="51440" y="11281"/>
                      <a:pt x="78674" y="0"/>
                      <a:pt x="107071" y="0"/>
                    </a:cubicBezTo>
                    <a:close/>
                  </a:path>
                </a:pathLst>
              </a:custGeom>
              <a:solidFill>
                <a:srgbClr val="000000">
                  <a:alpha val="0"/>
                </a:srgbClr>
              </a:solidFill>
              <a:ln w="38100" cap="rnd">
                <a:solidFill>
                  <a:srgbClr val="FFFFFF"/>
                </a:solidFill>
                <a:prstDash val="solid"/>
                <a:round/>
              </a:ln>
            </p:spPr>
          </p:sp>
          <p:sp>
            <p:nvSpPr>
              <p:cNvPr id="5" name="TextBox 5"/>
              <p:cNvSpPr txBox="1"/>
              <p:nvPr/>
            </p:nvSpPr>
            <p:spPr>
              <a:xfrm>
                <a:off x="0" y="-38100"/>
                <a:ext cx="971223" cy="32128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19775" y="195273"/>
              <a:ext cx="4277266" cy="1004993"/>
            </a:xfrm>
            <a:prstGeom prst="rect">
              <a:avLst/>
            </a:prstGeom>
          </p:spPr>
          <p:txBody>
            <a:bodyPr lIns="0" tIns="0" rIns="0" bIns="0" rtlCol="0" anchor="t">
              <a:spAutoFit/>
            </a:bodyPr>
            <a:lstStyle/>
            <a:p>
              <a:pPr algn="ctr">
                <a:lnSpc>
                  <a:spcPts val="3079"/>
                </a:lnSpc>
                <a:spcBef>
                  <a:spcPct val="0"/>
                </a:spcBef>
              </a:pPr>
              <a:r>
                <a:rPr lang="en-US" sz="2199" b="1">
                  <a:solidFill>
                    <a:srgbClr val="FFFFFF"/>
                  </a:solidFill>
                  <a:latin typeface="Inter Medium"/>
                  <a:ea typeface="Inter Medium"/>
                  <a:cs typeface="Inter Medium"/>
                  <a:sym typeface="Inter Medium"/>
                </a:rPr>
                <a:t>DATA STRUCTURES AND ALGORITHMS</a:t>
              </a:r>
            </a:p>
          </p:txBody>
        </p:sp>
      </p:grpSp>
      <p:grpSp>
        <p:nvGrpSpPr>
          <p:cNvPr id="7" name="Group 7"/>
          <p:cNvGrpSpPr/>
          <p:nvPr/>
        </p:nvGrpSpPr>
        <p:grpSpPr>
          <a:xfrm>
            <a:off x="8117967" y="9398548"/>
            <a:ext cx="1878869" cy="684704"/>
            <a:chOff x="0" y="0"/>
            <a:chExt cx="2505159" cy="912939"/>
          </a:xfrm>
        </p:grpSpPr>
        <p:grpSp>
          <p:nvGrpSpPr>
            <p:cNvPr id="8" name="Group 8"/>
            <p:cNvGrpSpPr/>
            <p:nvPr/>
          </p:nvGrpSpPr>
          <p:grpSpPr>
            <a:xfrm>
              <a:off x="0" y="0"/>
              <a:ext cx="2505159" cy="912939"/>
              <a:chOff x="0" y="0"/>
              <a:chExt cx="494846" cy="180334"/>
            </a:xfrm>
          </p:grpSpPr>
          <p:sp>
            <p:nvSpPr>
              <p:cNvPr id="9" name="Freeform 9"/>
              <p:cNvSpPr/>
              <p:nvPr/>
            </p:nvSpPr>
            <p:spPr>
              <a:xfrm>
                <a:off x="0" y="0"/>
                <a:ext cx="494846" cy="180334"/>
              </a:xfrm>
              <a:custGeom>
                <a:avLst/>
                <a:gdLst/>
                <a:ahLst/>
                <a:cxnLst/>
                <a:rect l="l" t="t" r="r" b="b"/>
                <a:pathLst>
                  <a:path w="494846" h="180334">
                    <a:moveTo>
                      <a:pt x="90167" y="0"/>
                    </a:moveTo>
                    <a:lnTo>
                      <a:pt x="404679" y="0"/>
                    </a:lnTo>
                    <a:cubicBezTo>
                      <a:pt x="428593" y="0"/>
                      <a:pt x="451527" y="9500"/>
                      <a:pt x="468437" y="26409"/>
                    </a:cubicBezTo>
                    <a:cubicBezTo>
                      <a:pt x="485346" y="43319"/>
                      <a:pt x="494846" y="66253"/>
                      <a:pt x="494846" y="90167"/>
                    </a:cubicBezTo>
                    <a:lnTo>
                      <a:pt x="494846" y="90167"/>
                    </a:lnTo>
                    <a:cubicBezTo>
                      <a:pt x="494846" y="114081"/>
                      <a:pt x="485346" y="137015"/>
                      <a:pt x="468437" y="153924"/>
                    </a:cubicBezTo>
                    <a:cubicBezTo>
                      <a:pt x="451527" y="170834"/>
                      <a:pt x="428593" y="180334"/>
                      <a:pt x="404679" y="180334"/>
                    </a:cubicBezTo>
                    <a:lnTo>
                      <a:pt x="90167" y="180334"/>
                    </a:lnTo>
                    <a:cubicBezTo>
                      <a:pt x="66253" y="180334"/>
                      <a:pt x="43319" y="170834"/>
                      <a:pt x="26409" y="153924"/>
                    </a:cubicBezTo>
                    <a:cubicBezTo>
                      <a:pt x="9500" y="137015"/>
                      <a:pt x="0" y="114081"/>
                      <a:pt x="0" y="90167"/>
                    </a:cubicBezTo>
                    <a:lnTo>
                      <a:pt x="0" y="90167"/>
                    </a:lnTo>
                    <a:cubicBezTo>
                      <a:pt x="0" y="66253"/>
                      <a:pt x="9500" y="43319"/>
                      <a:pt x="26409" y="26409"/>
                    </a:cubicBezTo>
                    <a:cubicBezTo>
                      <a:pt x="43319" y="9500"/>
                      <a:pt x="66253" y="0"/>
                      <a:pt x="90167" y="0"/>
                    </a:cubicBezTo>
                    <a:close/>
                  </a:path>
                </a:pathLst>
              </a:custGeom>
              <a:solidFill>
                <a:srgbClr val="000000">
                  <a:alpha val="0"/>
                </a:srgbClr>
              </a:solidFill>
              <a:ln w="38100" cap="rnd">
                <a:solidFill>
                  <a:srgbClr val="FFFFFF"/>
                </a:solidFill>
                <a:prstDash val="solid"/>
                <a:round/>
              </a:ln>
            </p:spPr>
          </p:sp>
          <p:sp>
            <p:nvSpPr>
              <p:cNvPr id="10" name="TextBox 10"/>
              <p:cNvSpPr txBox="1"/>
              <p:nvPr/>
            </p:nvSpPr>
            <p:spPr>
              <a:xfrm>
                <a:off x="0" y="-38100"/>
                <a:ext cx="494846" cy="218434"/>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64799" y="195273"/>
              <a:ext cx="2375561" cy="484293"/>
            </a:xfrm>
            <a:prstGeom prst="rect">
              <a:avLst/>
            </a:prstGeom>
          </p:spPr>
          <p:txBody>
            <a:bodyPr lIns="0" tIns="0" rIns="0" bIns="0" rtlCol="0" anchor="t">
              <a:spAutoFit/>
            </a:bodyPr>
            <a:lstStyle/>
            <a:p>
              <a:pPr algn="ctr">
                <a:lnSpc>
                  <a:spcPts val="3079"/>
                </a:lnSpc>
                <a:spcBef>
                  <a:spcPct val="0"/>
                </a:spcBef>
              </a:pPr>
              <a:r>
                <a:rPr lang="en-US" sz="2199" b="1" dirty="0">
                  <a:solidFill>
                    <a:srgbClr val="FFFFFF"/>
                  </a:solidFill>
                  <a:latin typeface="Inter Medium"/>
                  <a:ea typeface="Inter Medium"/>
                  <a:cs typeface="Inter Medium"/>
                  <a:sym typeface="Inter Medium"/>
                </a:rPr>
                <a:t>PAGE 11</a:t>
              </a:r>
            </a:p>
          </p:txBody>
        </p:sp>
      </p:grpSp>
      <p:sp>
        <p:nvSpPr>
          <p:cNvPr id="12" name="Freeform 12"/>
          <p:cNvSpPr/>
          <p:nvPr/>
        </p:nvSpPr>
        <p:spPr>
          <a:xfrm flipH="1">
            <a:off x="1028700" y="7522385"/>
            <a:ext cx="6851142" cy="8229600"/>
          </a:xfrm>
          <a:custGeom>
            <a:avLst/>
            <a:gdLst/>
            <a:ahLst/>
            <a:cxnLst/>
            <a:rect l="l" t="t" r="r" b="b"/>
            <a:pathLst>
              <a:path w="6851142" h="8229600">
                <a:moveTo>
                  <a:pt x="6851142" y="0"/>
                </a:moveTo>
                <a:lnTo>
                  <a:pt x="0" y="0"/>
                </a:lnTo>
                <a:lnTo>
                  <a:pt x="0" y="8229600"/>
                </a:lnTo>
                <a:lnTo>
                  <a:pt x="6851142" y="8229600"/>
                </a:lnTo>
                <a:lnTo>
                  <a:pt x="6851142" y="0"/>
                </a:lnTo>
                <a:close/>
              </a:path>
            </a:pathLst>
          </a:custGeom>
          <a:blipFill>
            <a:blip r:embed="rId2"/>
            <a:stretch>
              <a:fillRect/>
            </a:stretch>
          </a:blipFill>
        </p:spPr>
      </p:sp>
      <p:sp>
        <p:nvSpPr>
          <p:cNvPr id="13" name="Freeform 13"/>
          <p:cNvSpPr/>
          <p:nvPr/>
        </p:nvSpPr>
        <p:spPr>
          <a:xfrm>
            <a:off x="1028700" y="8657314"/>
            <a:ext cx="600986" cy="600986"/>
          </a:xfrm>
          <a:custGeom>
            <a:avLst/>
            <a:gdLst/>
            <a:ahLst/>
            <a:cxnLst/>
            <a:rect l="l" t="t" r="r" b="b"/>
            <a:pathLst>
              <a:path w="600986" h="600986">
                <a:moveTo>
                  <a:pt x="0" y="0"/>
                </a:moveTo>
                <a:lnTo>
                  <a:pt x="600986" y="0"/>
                </a:lnTo>
                <a:lnTo>
                  <a:pt x="600986" y="600986"/>
                </a:lnTo>
                <a:lnTo>
                  <a:pt x="0" y="6009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14"/>
          <p:cNvSpPr/>
          <p:nvPr/>
        </p:nvSpPr>
        <p:spPr>
          <a:xfrm>
            <a:off x="1866297" y="8657314"/>
            <a:ext cx="600986" cy="600986"/>
          </a:xfrm>
          <a:custGeom>
            <a:avLst/>
            <a:gdLst/>
            <a:ahLst/>
            <a:cxnLst/>
            <a:rect l="l" t="t" r="r" b="b"/>
            <a:pathLst>
              <a:path w="600986" h="600986">
                <a:moveTo>
                  <a:pt x="0" y="0"/>
                </a:moveTo>
                <a:lnTo>
                  <a:pt x="600985" y="0"/>
                </a:lnTo>
                <a:lnTo>
                  <a:pt x="600985" y="600986"/>
                </a:lnTo>
                <a:lnTo>
                  <a:pt x="0" y="6009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a:off x="2703894" y="8657314"/>
            <a:ext cx="600986" cy="600986"/>
          </a:xfrm>
          <a:custGeom>
            <a:avLst/>
            <a:gdLst/>
            <a:ahLst/>
            <a:cxnLst/>
            <a:rect l="l" t="t" r="r" b="b"/>
            <a:pathLst>
              <a:path w="600986" h="600986">
                <a:moveTo>
                  <a:pt x="0" y="0"/>
                </a:moveTo>
                <a:lnTo>
                  <a:pt x="600985" y="0"/>
                </a:lnTo>
                <a:lnTo>
                  <a:pt x="600985" y="600986"/>
                </a:lnTo>
                <a:lnTo>
                  <a:pt x="0" y="6009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flipV="1">
            <a:off x="5171903" y="-5776287"/>
            <a:ext cx="6851142" cy="8229600"/>
          </a:xfrm>
          <a:custGeom>
            <a:avLst/>
            <a:gdLst/>
            <a:ahLst/>
            <a:cxnLst/>
            <a:rect l="l" t="t" r="r" b="b"/>
            <a:pathLst>
              <a:path w="6851142" h="8229600">
                <a:moveTo>
                  <a:pt x="0" y="8229600"/>
                </a:moveTo>
                <a:lnTo>
                  <a:pt x="6851142" y="8229600"/>
                </a:lnTo>
                <a:lnTo>
                  <a:pt x="6851142" y="0"/>
                </a:lnTo>
                <a:lnTo>
                  <a:pt x="0" y="0"/>
                </a:lnTo>
                <a:lnTo>
                  <a:pt x="0" y="8229600"/>
                </a:lnTo>
                <a:close/>
              </a:path>
            </a:pathLst>
          </a:custGeom>
          <a:blipFill>
            <a:blip r:embed="rId2"/>
            <a:stretch>
              <a:fillRect/>
            </a:stretch>
          </a:blipFill>
        </p:spPr>
      </p:sp>
      <p:grpSp>
        <p:nvGrpSpPr>
          <p:cNvPr id="17" name="Group 17"/>
          <p:cNvGrpSpPr/>
          <p:nvPr/>
        </p:nvGrpSpPr>
        <p:grpSpPr>
          <a:xfrm>
            <a:off x="8117967" y="1716212"/>
            <a:ext cx="9551044" cy="7542088"/>
            <a:chOff x="0" y="0"/>
            <a:chExt cx="12734725" cy="10056117"/>
          </a:xfrm>
        </p:grpSpPr>
        <p:grpSp>
          <p:nvGrpSpPr>
            <p:cNvPr id="18" name="Group 18"/>
            <p:cNvGrpSpPr/>
            <p:nvPr/>
          </p:nvGrpSpPr>
          <p:grpSpPr>
            <a:xfrm>
              <a:off x="0" y="0"/>
              <a:ext cx="12734725" cy="10056117"/>
              <a:chOff x="0" y="0"/>
              <a:chExt cx="2466857" cy="1947981"/>
            </a:xfrm>
          </p:grpSpPr>
          <p:sp>
            <p:nvSpPr>
              <p:cNvPr id="19" name="Freeform 19"/>
              <p:cNvSpPr/>
              <p:nvPr/>
            </p:nvSpPr>
            <p:spPr>
              <a:xfrm>
                <a:off x="0" y="0"/>
                <a:ext cx="2466857" cy="1947981"/>
              </a:xfrm>
              <a:custGeom>
                <a:avLst/>
                <a:gdLst/>
                <a:ahLst/>
                <a:cxnLst/>
                <a:rect l="l" t="t" r="r" b="b"/>
                <a:pathLst>
                  <a:path w="2466857" h="1947981">
                    <a:moveTo>
                      <a:pt x="42155" y="0"/>
                    </a:moveTo>
                    <a:lnTo>
                      <a:pt x="2424702" y="0"/>
                    </a:lnTo>
                    <a:cubicBezTo>
                      <a:pt x="2435882" y="0"/>
                      <a:pt x="2446604" y="4441"/>
                      <a:pt x="2454510" y="12347"/>
                    </a:cubicBezTo>
                    <a:cubicBezTo>
                      <a:pt x="2462415" y="20252"/>
                      <a:pt x="2466857" y="30975"/>
                      <a:pt x="2466857" y="42155"/>
                    </a:cubicBezTo>
                    <a:lnTo>
                      <a:pt x="2466857" y="1905826"/>
                    </a:lnTo>
                    <a:cubicBezTo>
                      <a:pt x="2466857" y="1917006"/>
                      <a:pt x="2462415" y="1927728"/>
                      <a:pt x="2454510" y="1935634"/>
                    </a:cubicBezTo>
                    <a:cubicBezTo>
                      <a:pt x="2446604" y="1943539"/>
                      <a:pt x="2435882" y="1947981"/>
                      <a:pt x="2424702" y="1947981"/>
                    </a:cubicBezTo>
                    <a:lnTo>
                      <a:pt x="42155" y="1947981"/>
                    </a:lnTo>
                    <a:cubicBezTo>
                      <a:pt x="30975" y="1947981"/>
                      <a:pt x="20252" y="1943539"/>
                      <a:pt x="12347" y="1935634"/>
                    </a:cubicBezTo>
                    <a:cubicBezTo>
                      <a:pt x="4441" y="1927728"/>
                      <a:pt x="0" y="1917006"/>
                      <a:pt x="0" y="1905826"/>
                    </a:cubicBezTo>
                    <a:lnTo>
                      <a:pt x="0" y="42155"/>
                    </a:lnTo>
                    <a:cubicBezTo>
                      <a:pt x="0" y="30975"/>
                      <a:pt x="4441" y="20252"/>
                      <a:pt x="12347" y="12347"/>
                    </a:cubicBezTo>
                    <a:cubicBezTo>
                      <a:pt x="20252" y="4441"/>
                      <a:pt x="30975" y="0"/>
                      <a:pt x="42155" y="0"/>
                    </a:cubicBezTo>
                    <a:close/>
                  </a:path>
                </a:pathLst>
              </a:custGeom>
              <a:solidFill>
                <a:srgbClr val="000000">
                  <a:alpha val="0"/>
                </a:srgbClr>
              </a:solidFill>
              <a:ln w="38100" cap="rnd">
                <a:solidFill>
                  <a:srgbClr val="FFFFFF"/>
                </a:solidFill>
                <a:prstDash val="solid"/>
                <a:round/>
              </a:ln>
            </p:spPr>
          </p:sp>
          <p:sp>
            <p:nvSpPr>
              <p:cNvPr id="20" name="TextBox 20"/>
              <p:cNvSpPr txBox="1"/>
              <p:nvPr/>
            </p:nvSpPr>
            <p:spPr>
              <a:xfrm>
                <a:off x="0" y="-38100"/>
                <a:ext cx="2466857" cy="1986081"/>
              </a:xfrm>
              <a:prstGeom prst="rect">
                <a:avLst/>
              </a:prstGeom>
            </p:spPr>
            <p:txBody>
              <a:bodyPr lIns="50800" tIns="50800" rIns="50800" bIns="50800" rtlCol="0" anchor="ctr"/>
              <a:lstStyle/>
              <a:p>
                <a:pPr algn="ctr">
                  <a:lnSpc>
                    <a:spcPts val="3080"/>
                  </a:lnSpc>
                </a:pPr>
                <a:endParaRPr/>
              </a:p>
            </p:txBody>
          </p:sp>
        </p:grpSp>
        <p:grpSp>
          <p:nvGrpSpPr>
            <p:cNvPr id="21" name="Group 21"/>
            <p:cNvGrpSpPr/>
            <p:nvPr/>
          </p:nvGrpSpPr>
          <p:grpSpPr>
            <a:xfrm>
              <a:off x="461119" y="203228"/>
              <a:ext cx="11812486" cy="9649661"/>
              <a:chOff x="0" y="0"/>
              <a:chExt cx="890058" cy="727092"/>
            </a:xfrm>
          </p:grpSpPr>
          <p:sp>
            <p:nvSpPr>
              <p:cNvPr id="22" name="Freeform 22"/>
              <p:cNvSpPr/>
              <p:nvPr/>
            </p:nvSpPr>
            <p:spPr>
              <a:xfrm>
                <a:off x="0" y="0"/>
                <a:ext cx="890058" cy="727092"/>
              </a:xfrm>
              <a:custGeom>
                <a:avLst/>
                <a:gdLst/>
                <a:ahLst/>
                <a:cxnLst/>
                <a:rect l="l" t="t" r="r" b="b"/>
                <a:pathLst>
                  <a:path w="890058" h="727092">
                    <a:moveTo>
                      <a:pt x="45446" y="0"/>
                    </a:moveTo>
                    <a:lnTo>
                      <a:pt x="844612" y="0"/>
                    </a:lnTo>
                    <a:cubicBezTo>
                      <a:pt x="856665" y="0"/>
                      <a:pt x="868225" y="4788"/>
                      <a:pt x="876748" y="13311"/>
                    </a:cubicBezTo>
                    <a:cubicBezTo>
                      <a:pt x="885270" y="21834"/>
                      <a:pt x="890058" y="33393"/>
                      <a:pt x="890058" y="45446"/>
                    </a:cubicBezTo>
                    <a:lnTo>
                      <a:pt x="890058" y="681646"/>
                    </a:lnTo>
                    <a:cubicBezTo>
                      <a:pt x="890058" y="706745"/>
                      <a:pt x="869712" y="727092"/>
                      <a:pt x="844612" y="727092"/>
                    </a:cubicBezTo>
                    <a:lnTo>
                      <a:pt x="45446" y="727092"/>
                    </a:lnTo>
                    <a:cubicBezTo>
                      <a:pt x="33393" y="727092"/>
                      <a:pt x="21834" y="722304"/>
                      <a:pt x="13311" y="713781"/>
                    </a:cubicBezTo>
                    <a:cubicBezTo>
                      <a:pt x="4788" y="705258"/>
                      <a:pt x="0" y="693699"/>
                      <a:pt x="0" y="681646"/>
                    </a:cubicBezTo>
                    <a:lnTo>
                      <a:pt x="0" y="45446"/>
                    </a:lnTo>
                    <a:cubicBezTo>
                      <a:pt x="0" y="33393"/>
                      <a:pt x="4788" y="21834"/>
                      <a:pt x="13311" y="13311"/>
                    </a:cubicBezTo>
                    <a:cubicBezTo>
                      <a:pt x="21834" y="4788"/>
                      <a:pt x="33393" y="0"/>
                      <a:pt x="45446" y="0"/>
                    </a:cubicBezTo>
                    <a:close/>
                  </a:path>
                </a:pathLst>
              </a:custGeom>
              <a:blipFill>
                <a:blip r:embed="rId5"/>
                <a:stretch>
                  <a:fillRect l="-2252" r="-2252"/>
                </a:stretch>
              </a:blipFill>
            </p:spPr>
          </p:sp>
        </p:grpSp>
      </p:grpSp>
      <p:sp>
        <p:nvSpPr>
          <p:cNvPr id="23" name="TextBox 23"/>
          <p:cNvSpPr txBox="1"/>
          <p:nvPr/>
        </p:nvSpPr>
        <p:spPr>
          <a:xfrm>
            <a:off x="1028700" y="3383369"/>
            <a:ext cx="6303207" cy="1954702"/>
          </a:xfrm>
          <a:prstGeom prst="rect">
            <a:avLst/>
          </a:prstGeom>
        </p:spPr>
        <p:txBody>
          <a:bodyPr lIns="0" tIns="0" rIns="0" bIns="0" rtlCol="0" anchor="t">
            <a:spAutoFit/>
          </a:bodyPr>
          <a:lstStyle/>
          <a:p>
            <a:pPr algn="l">
              <a:lnSpc>
                <a:spcPts val="7604"/>
              </a:lnSpc>
            </a:pPr>
            <a:r>
              <a:rPr lang="en-US" sz="6913" b="1">
                <a:solidFill>
                  <a:srgbClr val="FFFFFF"/>
                </a:solidFill>
                <a:latin typeface="Inter Semi-Bold"/>
                <a:ea typeface="Inter Semi-Bold"/>
                <a:cs typeface="Inter Semi-Bold"/>
                <a:sym typeface="Inter Semi-Bold"/>
              </a:rPr>
              <a:t>FIBONACCI SONLARI</a:t>
            </a:r>
          </a:p>
        </p:txBody>
      </p:sp>
      <p:sp>
        <p:nvSpPr>
          <p:cNvPr id="24" name="TextBox 24"/>
          <p:cNvSpPr txBox="1"/>
          <p:nvPr/>
        </p:nvSpPr>
        <p:spPr>
          <a:xfrm>
            <a:off x="1028700" y="5593610"/>
            <a:ext cx="6635514" cy="1878330"/>
          </a:xfrm>
          <a:prstGeom prst="rect">
            <a:avLst/>
          </a:prstGeom>
        </p:spPr>
        <p:txBody>
          <a:bodyPr lIns="0" tIns="0" rIns="0" bIns="0" rtlCol="0" anchor="t">
            <a:spAutoFit/>
          </a:bodyPr>
          <a:lstStyle/>
          <a:p>
            <a:pPr algn="l">
              <a:lnSpc>
                <a:spcPts val="2520"/>
              </a:lnSpc>
              <a:spcBef>
                <a:spcPct val="0"/>
              </a:spcBef>
            </a:pPr>
            <a:r>
              <a:rPr lang="en-US" sz="1800">
                <a:solidFill>
                  <a:srgbClr val="FFFFFF"/>
                </a:solidFill>
                <a:latin typeface="Inter"/>
                <a:ea typeface="Inter"/>
                <a:cs typeface="Inter"/>
                <a:sym typeface="Inter"/>
              </a:rPr>
              <a:t>rekursiya va for(while) big O notation bir xil bo’lishiga qaramay ularning ishlash prinsiplari farq qiladi. Rekursiya nisbatan parallen ishlashga o’xshab ketadi. Big o bir xil bo’lishiga qaramay rekursiya tezroq ishlab bera oladi. Ammo xotirada yutqazadi va rekursiya hamma joyda ham yaxshi yechim bo’lavermaydi.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3895367" y="1028700"/>
            <a:ext cx="4331535" cy="1075229"/>
            <a:chOff x="0" y="0"/>
            <a:chExt cx="5775379" cy="1433639"/>
          </a:xfrm>
        </p:grpSpPr>
        <p:grpSp>
          <p:nvGrpSpPr>
            <p:cNvPr id="3" name="Group 3"/>
            <p:cNvGrpSpPr/>
            <p:nvPr/>
          </p:nvGrpSpPr>
          <p:grpSpPr>
            <a:xfrm>
              <a:off x="0" y="0"/>
              <a:ext cx="5775379" cy="1433639"/>
              <a:chOff x="0" y="0"/>
              <a:chExt cx="1140816" cy="283188"/>
            </a:xfrm>
          </p:grpSpPr>
          <p:sp>
            <p:nvSpPr>
              <p:cNvPr id="4" name="Freeform 4"/>
              <p:cNvSpPr/>
              <p:nvPr/>
            </p:nvSpPr>
            <p:spPr>
              <a:xfrm>
                <a:off x="0" y="0"/>
                <a:ext cx="1140816" cy="283188"/>
              </a:xfrm>
              <a:custGeom>
                <a:avLst/>
                <a:gdLst/>
                <a:ahLst/>
                <a:cxnLst/>
                <a:rect l="l" t="t" r="r" b="b"/>
                <a:pathLst>
                  <a:path w="1140816" h="283188">
                    <a:moveTo>
                      <a:pt x="91154" y="0"/>
                    </a:moveTo>
                    <a:lnTo>
                      <a:pt x="1049661" y="0"/>
                    </a:lnTo>
                    <a:cubicBezTo>
                      <a:pt x="1073837" y="0"/>
                      <a:pt x="1097022" y="9604"/>
                      <a:pt x="1114117" y="26698"/>
                    </a:cubicBezTo>
                    <a:cubicBezTo>
                      <a:pt x="1131212" y="43793"/>
                      <a:pt x="1140816" y="66979"/>
                      <a:pt x="1140816" y="91154"/>
                    </a:cubicBezTo>
                    <a:lnTo>
                      <a:pt x="1140816" y="192034"/>
                    </a:lnTo>
                    <a:cubicBezTo>
                      <a:pt x="1140816" y="216209"/>
                      <a:pt x="1131212" y="239395"/>
                      <a:pt x="1114117" y="256490"/>
                    </a:cubicBezTo>
                    <a:cubicBezTo>
                      <a:pt x="1097022" y="273584"/>
                      <a:pt x="1073837" y="283188"/>
                      <a:pt x="1049661" y="283188"/>
                    </a:cubicBezTo>
                    <a:lnTo>
                      <a:pt x="91154" y="283188"/>
                    </a:lnTo>
                    <a:cubicBezTo>
                      <a:pt x="66979" y="283188"/>
                      <a:pt x="43793" y="273584"/>
                      <a:pt x="26698" y="256490"/>
                    </a:cubicBezTo>
                    <a:cubicBezTo>
                      <a:pt x="9604" y="239395"/>
                      <a:pt x="0" y="216209"/>
                      <a:pt x="0" y="192034"/>
                    </a:cubicBezTo>
                    <a:lnTo>
                      <a:pt x="0" y="91154"/>
                    </a:lnTo>
                    <a:cubicBezTo>
                      <a:pt x="0" y="66979"/>
                      <a:pt x="9604" y="43793"/>
                      <a:pt x="26698" y="26698"/>
                    </a:cubicBezTo>
                    <a:cubicBezTo>
                      <a:pt x="43793" y="9604"/>
                      <a:pt x="66979" y="0"/>
                      <a:pt x="91154" y="0"/>
                    </a:cubicBezTo>
                    <a:close/>
                  </a:path>
                </a:pathLst>
              </a:custGeom>
              <a:solidFill>
                <a:srgbClr val="000000">
                  <a:alpha val="0"/>
                </a:srgbClr>
              </a:solidFill>
              <a:ln w="38100" cap="rnd">
                <a:solidFill>
                  <a:srgbClr val="FFFFFF"/>
                </a:solidFill>
                <a:prstDash val="solid"/>
                <a:round/>
              </a:ln>
            </p:spPr>
          </p:sp>
          <p:sp>
            <p:nvSpPr>
              <p:cNvPr id="5" name="TextBox 5"/>
              <p:cNvSpPr txBox="1"/>
              <p:nvPr/>
            </p:nvSpPr>
            <p:spPr>
              <a:xfrm>
                <a:off x="0" y="-38100"/>
                <a:ext cx="1140816" cy="32128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75613" y="195273"/>
              <a:ext cx="5024153" cy="1004993"/>
            </a:xfrm>
            <a:prstGeom prst="rect">
              <a:avLst/>
            </a:prstGeom>
          </p:spPr>
          <p:txBody>
            <a:bodyPr lIns="0" tIns="0" rIns="0" bIns="0" rtlCol="0" anchor="t">
              <a:spAutoFit/>
            </a:bodyPr>
            <a:lstStyle/>
            <a:p>
              <a:pPr algn="ctr">
                <a:lnSpc>
                  <a:spcPts val="3079"/>
                </a:lnSpc>
                <a:spcBef>
                  <a:spcPct val="0"/>
                </a:spcBef>
              </a:pPr>
              <a:r>
                <a:rPr lang="en-US" sz="2199" b="1">
                  <a:solidFill>
                    <a:srgbClr val="FFFFFF"/>
                  </a:solidFill>
                  <a:latin typeface="Inter Medium"/>
                  <a:ea typeface="Inter Medium"/>
                  <a:cs typeface="Inter Medium"/>
                  <a:sym typeface="Inter Medium"/>
                </a:rPr>
                <a:t>DATA STRUCTURES AND ALGORITHMS</a:t>
              </a:r>
            </a:p>
          </p:txBody>
        </p:sp>
      </p:grpSp>
      <p:sp>
        <p:nvSpPr>
          <p:cNvPr id="7" name="Freeform 7"/>
          <p:cNvSpPr/>
          <p:nvPr/>
        </p:nvSpPr>
        <p:spPr>
          <a:xfrm>
            <a:off x="0" y="6778483"/>
            <a:ext cx="6851142" cy="8229600"/>
          </a:xfrm>
          <a:custGeom>
            <a:avLst/>
            <a:gdLst/>
            <a:ahLst/>
            <a:cxnLst/>
            <a:rect l="l" t="t" r="r" b="b"/>
            <a:pathLst>
              <a:path w="6851142" h="8229600">
                <a:moveTo>
                  <a:pt x="0" y="0"/>
                </a:moveTo>
                <a:lnTo>
                  <a:pt x="6851142" y="0"/>
                </a:lnTo>
                <a:lnTo>
                  <a:pt x="6851142" y="8229600"/>
                </a:lnTo>
                <a:lnTo>
                  <a:pt x="0" y="8229600"/>
                </a:lnTo>
                <a:lnTo>
                  <a:pt x="0" y="0"/>
                </a:lnTo>
                <a:close/>
              </a:path>
            </a:pathLst>
          </a:custGeom>
          <a:blipFill>
            <a:blip r:embed="rId2"/>
            <a:stretch>
              <a:fillRect/>
            </a:stretch>
          </a:blipFill>
        </p:spPr>
      </p:sp>
      <p:grpSp>
        <p:nvGrpSpPr>
          <p:cNvPr id="8" name="Group 8"/>
          <p:cNvGrpSpPr/>
          <p:nvPr/>
        </p:nvGrpSpPr>
        <p:grpSpPr>
          <a:xfrm>
            <a:off x="7664398" y="9029053"/>
            <a:ext cx="1878869" cy="684704"/>
            <a:chOff x="0" y="0"/>
            <a:chExt cx="2505159" cy="912939"/>
          </a:xfrm>
        </p:grpSpPr>
        <p:grpSp>
          <p:nvGrpSpPr>
            <p:cNvPr id="9" name="Group 9"/>
            <p:cNvGrpSpPr/>
            <p:nvPr/>
          </p:nvGrpSpPr>
          <p:grpSpPr>
            <a:xfrm>
              <a:off x="0" y="0"/>
              <a:ext cx="2505159" cy="912939"/>
              <a:chOff x="0" y="0"/>
              <a:chExt cx="494846" cy="180334"/>
            </a:xfrm>
          </p:grpSpPr>
          <p:sp>
            <p:nvSpPr>
              <p:cNvPr id="10" name="Freeform 10"/>
              <p:cNvSpPr/>
              <p:nvPr/>
            </p:nvSpPr>
            <p:spPr>
              <a:xfrm>
                <a:off x="0" y="0"/>
                <a:ext cx="494846" cy="180334"/>
              </a:xfrm>
              <a:custGeom>
                <a:avLst/>
                <a:gdLst/>
                <a:ahLst/>
                <a:cxnLst/>
                <a:rect l="l" t="t" r="r" b="b"/>
                <a:pathLst>
                  <a:path w="494846" h="180334">
                    <a:moveTo>
                      <a:pt x="90167" y="0"/>
                    </a:moveTo>
                    <a:lnTo>
                      <a:pt x="404679" y="0"/>
                    </a:lnTo>
                    <a:cubicBezTo>
                      <a:pt x="428593" y="0"/>
                      <a:pt x="451527" y="9500"/>
                      <a:pt x="468437" y="26409"/>
                    </a:cubicBezTo>
                    <a:cubicBezTo>
                      <a:pt x="485346" y="43319"/>
                      <a:pt x="494846" y="66253"/>
                      <a:pt x="494846" y="90167"/>
                    </a:cubicBezTo>
                    <a:lnTo>
                      <a:pt x="494846" y="90167"/>
                    </a:lnTo>
                    <a:cubicBezTo>
                      <a:pt x="494846" y="114081"/>
                      <a:pt x="485346" y="137015"/>
                      <a:pt x="468437" y="153924"/>
                    </a:cubicBezTo>
                    <a:cubicBezTo>
                      <a:pt x="451527" y="170834"/>
                      <a:pt x="428593" y="180334"/>
                      <a:pt x="404679" y="180334"/>
                    </a:cubicBezTo>
                    <a:lnTo>
                      <a:pt x="90167" y="180334"/>
                    </a:lnTo>
                    <a:cubicBezTo>
                      <a:pt x="66253" y="180334"/>
                      <a:pt x="43319" y="170834"/>
                      <a:pt x="26409" y="153924"/>
                    </a:cubicBezTo>
                    <a:cubicBezTo>
                      <a:pt x="9500" y="137015"/>
                      <a:pt x="0" y="114081"/>
                      <a:pt x="0" y="90167"/>
                    </a:cubicBezTo>
                    <a:lnTo>
                      <a:pt x="0" y="90167"/>
                    </a:lnTo>
                    <a:cubicBezTo>
                      <a:pt x="0" y="66253"/>
                      <a:pt x="9500" y="43319"/>
                      <a:pt x="26409" y="26409"/>
                    </a:cubicBezTo>
                    <a:cubicBezTo>
                      <a:pt x="43319" y="9500"/>
                      <a:pt x="66253" y="0"/>
                      <a:pt x="90167" y="0"/>
                    </a:cubicBezTo>
                    <a:close/>
                  </a:path>
                </a:pathLst>
              </a:custGeom>
              <a:solidFill>
                <a:srgbClr val="000000">
                  <a:alpha val="0"/>
                </a:srgbClr>
              </a:solidFill>
              <a:ln w="38100" cap="rnd">
                <a:solidFill>
                  <a:srgbClr val="FFFFFF"/>
                </a:solidFill>
                <a:prstDash val="solid"/>
                <a:round/>
              </a:ln>
            </p:spPr>
          </p:sp>
          <p:sp>
            <p:nvSpPr>
              <p:cNvPr id="11" name="TextBox 11"/>
              <p:cNvSpPr txBox="1"/>
              <p:nvPr/>
            </p:nvSpPr>
            <p:spPr>
              <a:xfrm>
                <a:off x="0" y="-38100"/>
                <a:ext cx="494846" cy="218434"/>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64799" y="195273"/>
              <a:ext cx="2375561" cy="484293"/>
            </a:xfrm>
            <a:prstGeom prst="rect">
              <a:avLst/>
            </a:prstGeom>
          </p:spPr>
          <p:txBody>
            <a:bodyPr lIns="0" tIns="0" rIns="0" bIns="0" rtlCol="0" anchor="t">
              <a:spAutoFit/>
            </a:bodyPr>
            <a:lstStyle/>
            <a:p>
              <a:pPr algn="ctr">
                <a:lnSpc>
                  <a:spcPts val="3079"/>
                </a:lnSpc>
                <a:spcBef>
                  <a:spcPct val="0"/>
                </a:spcBef>
              </a:pPr>
              <a:r>
                <a:rPr lang="en-US" sz="2199" b="1" dirty="0">
                  <a:solidFill>
                    <a:srgbClr val="FFFFFF"/>
                  </a:solidFill>
                  <a:latin typeface="Inter Medium"/>
                  <a:ea typeface="Inter Medium"/>
                  <a:cs typeface="Inter Medium"/>
                  <a:sym typeface="Inter Medium"/>
                </a:rPr>
                <a:t>PAGE 12</a:t>
              </a:r>
            </a:p>
          </p:txBody>
        </p:sp>
      </p:grpSp>
      <p:grpSp>
        <p:nvGrpSpPr>
          <p:cNvPr id="13" name="Group 13"/>
          <p:cNvGrpSpPr/>
          <p:nvPr/>
        </p:nvGrpSpPr>
        <p:grpSpPr>
          <a:xfrm>
            <a:off x="8083862" y="2296981"/>
            <a:ext cx="7527178" cy="6357476"/>
            <a:chOff x="0" y="0"/>
            <a:chExt cx="576573" cy="486975"/>
          </a:xfrm>
        </p:grpSpPr>
        <p:sp>
          <p:nvSpPr>
            <p:cNvPr id="14" name="Freeform 14"/>
            <p:cNvSpPr/>
            <p:nvPr/>
          </p:nvSpPr>
          <p:spPr>
            <a:xfrm>
              <a:off x="0" y="0"/>
              <a:ext cx="576573" cy="486975"/>
            </a:xfrm>
            <a:custGeom>
              <a:avLst/>
              <a:gdLst/>
              <a:ahLst/>
              <a:cxnLst/>
              <a:rect l="l" t="t" r="r" b="b"/>
              <a:pathLst>
                <a:path w="576573" h="486975">
                  <a:moveTo>
                    <a:pt x="52455" y="0"/>
                  </a:moveTo>
                  <a:lnTo>
                    <a:pt x="524118" y="0"/>
                  </a:lnTo>
                  <a:cubicBezTo>
                    <a:pt x="553088" y="0"/>
                    <a:pt x="576573" y="23485"/>
                    <a:pt x="576573" y="52455"/>
                  </a:cubicBezTo>
                  <a:lnTo>
                    <a:pt x="576573" y="434520"/>
                  </a:lnTo>
                  <a:cubicBezTo>
                    <a:pt x="576573" y="463490"/>
                    <a:pt x="553088" y="486975"/>
                    <a:pt x="524118" y="486975"/>
                  </a:cubicBezTo>
                  <a:lnTo>
                    <a:pt x="52455" y="486975"/>
                  </a:lnTo>
                  <a:cubicBezTo>
                    <a:pt x="23485" y="486975"/>
                    <a:pt x="0" y="463490"/>
                    <a:pt x="0" y="434520"/>
                  </a:cubicBezTo>
                  <a:lnTo>
                    <a:pt x="0" y="52455"/>
                  </a:lnTo>
                  <a:cubicBezTo>
                    <a:pt x="0" y="23485"/>
                    <a:pt x="23485" y="0"/>
                    <a:pt x="52455" y="0"/>
                  </a:cubicBezTo>
                  <a:close/>
                </a:path>
              </a:pathLst>
            </a:custGeom>
            <a:blipFill>
              <a:blip r:embed="rId3"/>
              <a:stretch>
                <a:fillRect l="-424" r="-424"/>
              </a:stretch>
            </a:blipFill>
          </p:spPr>
        </p:sp>
      </p:grpSp>
      <p:grpSp>
        <p:nvGrpSpPr>
          <p:cNvPr id="15" name="Group 15"/>
          <p:cNvGrpSpPr/>
          <p:nvPr/>
        </p:nvGrpSpPr>
        <p:grpSpPr>
          <a:xfrm>
            <a:off x="7947583" y="2103929"/>
            <a:ext cx="7799736" cy="6664339"/>
            <a:chOff x="0" y="0"/>
            <a:chExt cx="2054251" cy="1755217"/>
          </a:xfrm>
        </p:grpSpPr>
        <p:sp>
          <p:nvSpPr>
            <p:cNvPr id="16" name="Freeform 16"/>
            <p:cNvSpPr/>
            <p:nvPr/>
          </p:nvSpPr>
          <p:spPr>
            <a:xfrm>
              <a:off x="0" y="0"/>
              <a:ext cx="2054252" cy="1755217"/>
            </a:xfrm>
            <a:custGeom>
              <a:avLst/>
              <a:gdLst/>
              <a:ahLst/>
              <a:cxnLst/>
              <a:rect l="l" t="t" r="r" b="b"/>
              <a:pathLst>
                <a:path w="2054252" h="1755217">
                  <a:moveTo>
                    <a:pt x="50622" y="0"/>
                  </a:moveTo>
                  <a:lnTo>
                    <a:pt x="2003630" y="0"/>
                  </a:lnTo>
                  <a:cubicBezTo>
                    <a:pt x="2031587" y="0"/>
                    <a:pt x="2054252" y="22664"/>
                    <a:pt x="2054252" y="50622"/>
                  </a:cubicBezTo>
                  <a:lnTo>
                    <a:pt x="2054252" y="1704595"/>
                  </a:lnTo>
                  <a:cubicBezTo>
                    <a:pt x="2054252" y="1732552"/>
                    <a:pt x="2031587" y="1755217"/>
                    <a:pt x="2003630" y="1755217"/>
                  </a:cubicBezTo>
                  <a:lnTo>
                    <a:pt x="50622" y="1755217"/>
                  </a:lnTo>
                  <a:cubicBezTo>
                    <a:pt x="22664" y="1755217"/>
                    <a:pt x="0" y="1732552"/>
                    <a:pt x="0" y="1704595"/>
                  </a:cubicBezTo>
                  <a:lnTo>
                    <a:pt x="0" y="50622"/>
                  </a:lnTo>
                  <a:cubicBezTo>
                    <a:pt x="0" y="22664"/>
                    <a:pt x="22664" y="0"/>
                    <a:pt x="50622" y="0"/>
                  </a:cubicBezTo>
                  <a:close/>
                </a:path>
              </a:pathLst>
            </a:custGeom>
            <a:solidFill>
              <a:srgbClr val="000000">
                <a:alpha val="0"/>
              </a:srgbClr>
            </a:solidFill>
            <a:ln w="38100" cap="rnd">
              <a:solidFill>
                <a:srgbClr val="FFFFFF"/>
              </a:solidFill>
              <a:prstDash val="solid"/>
              <a:round/>
            </a:ln>
          </p:spPr>
        </p:sp>
        <p:sp>
          <p:nvSpPr>
            <p:cNvPr id="17" name="TextBox 17"/>
            <p:cNvSpPr txBox="1"/>
            <p:nvPr/>
          </p:nvSpPr>
          <p:spPr>
            <a:xfrm>
              <a:off x="0" y="-38100"/>
              <a:ext cx="2054251" cy="1793317"/>
            </a:xfrm>
            <a:prstGeom prst="rect">
              <a:avLst/>
            </a:prstGeom>
          </p:spPr>
          <p:txBody>
            <a:bodyPr lIns="50800" tIns="50800" rIns="50800" bIns="50800" rtlCol="0" anchor="ctr"/>
            <a:lstStyle/>
            <a:p>
              <a:pPr algn="ctr">
                <a:lnSpc>
                  <a:spcPts val="3079"/>
                </a:lnSpc>
              </a:pPr>
              <a:endParaRPr/>
            </a:p>
          </p:txBody>
        </p:sp>
      </p:grpSp>
      <p:sp>
        <p:nvSpPr>
          <p:cNvPr id="18" name="TextBox 18"/>
          <p:cNvSpPr txBox="1"/>
          <p:nvPr/>
        </p:nvSpPr>
        <p:spPr>
          <a:xfrm>
            <a:off x="2199009" y="5105400"/>
            <a:ext cx="4398786" cy="935355"/>
          </a:xfrm>
          <a:prstGeom prst="rect">
            <a:avLst/>
          </a:prstGeom>
        </p:spPr>
        <p:txBody>
          <a:bodyPr lIns="0" tIns="0" rIns="0" bIns="0" rtlCol="0" anchor="t">
            <a:spAutoFit/>
          </a:bodyPr>
          <a:lstStyle/>
          <a:p>
            <a:pPr algn="r">
              <a:lnSpc>
                <a:spcPts val="2520"/>
              </a:lnSpc>
              <a:spcBef>
                <a:spcPct val="0"/>
              </a:spcBef>
            </a:pPr>
            <a:r>
              <a:rPr lang="en-US" sz="1800">
                <a:solidFill>
                  <a:srgbClr val="FFFFFF"/>
                </a:solidFill>
                <a:latin typeface="Inter"/>
                <a:ea typeface="Inter"/>
                <a:cs typeface="Inter"/>
                <a:sym typeface="Inter"/>
              </a:rPr>
              <a:t>Rekursiya bizning saralash algoritmlarda keng qo’llaniladi. Selection sortda rekursiya quyidagicha ishlatiladi.  </a:t>
            </a:r>
          </a:p>
        </p:txBody>
      </p:sp>
      <p:sp>
        <p:nvSpPr>
          <p:cNvPr id="19" name="TextBox 19"/>
          <p:cNvSpPr txBox="1"/>
          <p:nvPr/>
        </p:nvSpPr>
        <p:spPr>
          <a:xfrm>
            <a:off x="1333286" y="2498335"/>
            <a:ext cx="4936619" cy="2190287"/>
          </a:xfrm>
          <a:prstGeom prst="rect">
            <a:avLst/>
          </a:prstGeom>
        </p:spPr>
        <p:txBody>
          <a:bodyPr lIns="0" tIns="0" rIns="0" bIns="0" rtlCol="0" anchor="t">
            <a:spAutoFit/>
          </a:bodyPr>
          <a:lstStyle/>
          <a:p>
            <a:pPr algn="r">
              <a:lnSpc>
                <a:spcPts val="5734"/>
              </a:lnSpc>
            </a:pPr>
            <a:r>
              <a:rPr lang="en-US" sz="5213" b="1">
                <a:solidFill>
                  <a:srgbClr val="FFFFFF"/>
                </a:solidFill>
                <a:latin typeface="Inter Semi-Bold"/>
                <a:ea typeface="Inter Semi-Bold"/>
                <a:cs typeface="Inter Semi-Bold"/>
                <a:sym typeface="Inter Semi-Bold"/>
              </a:rPr>
              <a:t>SELECTION SORT WITH RECURSION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3895367" y="1028700"/>
            <a:ext cx="4331535" cy="1075229"/>
            <a:chOff x="0" y="0"/>
            <a:chExt cx="5775379" cy="1433639"/>
          </a:xfrm>
        </p:grpSpPr>
        <p:grpSp>
          <p:nvGrpSpPr>
            <p:cNvPr id="3" name="Group 3"/>
            <p:cNvGrpSpPr/>
            <p:nvPr/>
          </p:nvGrpSpPr>
          <p:grpSpPr>
            <a:xfrm>
              <a:off x="0" y="0"/>
              <a:ext cx="5775379" cy="1433639"/>
              <a:chOff x="0" y="0"/>
              <a:chExt cx="1140816" cy="283188"/>
            </a:xfrm>
          </p:grpSpPr>
          <p:sp>
            <p:nvSpPr>
              <p:cNvPr id="4" name="Freeform 4"/>
              <p:cNvSpPr/>
              <p:nvPr/>
            </p:nvSpPr>
            <p:spPr>
              <a:xfrm>
                <a:off x="0" y="0"/>
                <a:ext cx="1140816" cy="283188"/>
              </a:xfrm>
              <a:custGeom>
                <a:avLst/>
                <a:gdLst/>
                <a:ahLst/>
                <a:cxnLst/>
                <a:rect l="l" t="t" r="r" b="b"/>
                <a:pathLst>
                  <a:path w="1140816" h="283188">
                    <a:moveTo>
                      <a:pt x="91154" y="0"/>
                    </a:moveTo>
                    <a:lnTo>
                      <a:pt x="1049661" y="0"/>
                    </a:lnTo>
                    <a:cubicBezTo>
                      <a:pt x="1073837" y="0"/>
                      <a:pt x="1097022" y="9604"/>
                      <a:pt x="1114117" y="26698"/>
                    </a:cubicBezTo>
                    <a:cubicBezTo>
                      <a:pt x="1131212" y="43793"/>
                      <a:pt x="1140816" y="66979"/>
                      <a:pt x="1140816" y="91154"/>
                    </a:cubicBezTo>
                    <a:lnTo>
                      <a:pt x="1140816" y="192034"/>
                    </a:lnTo>
                    <a:cubicBezTo>
                      <a:pt x="1140816" y="216209"/>
                      <a:pt x="1131212" y="239395"/>
                      <a:pt x="1114117" y="256490"/>
                    </a:cubicBezTo>
                    <a:cubicBezTo>
                      <a:pt x="1097022" y="273584"/>
                      <a:pt x="1073837" y="283188"/>
                      <a:pt x="1049661" y="283188"/>
                    </a:cubicBezTo>
                    <a:lnTo>
                      <a:pt x="91154" y="283188"/>
                    </a:lnTo>
                    <a:cubicBezTo>
                      <a:pt x="66979" y="283188"/>
                      <a:pt x="43793" y="273584"/>
                      <a:pt x="26698" y="256490"/>
                    </a:cubicBezTo>
                    <a:cubicBezTo>
                      <a:pt x="9604" y="239395"/>
                      <a:pt x="0" y="216209"/>
                      <a:pt x="0" y="192034"/>
                    </a:cubicBezTo>
                    <a:lnTo>
                      <a:pt x="0" y="91154"/>
                    </a:lnTo>
                    <a:cubicBezTo>
                      <a:pt x="0" y="66979"/>
                      <a:pt x="9604" y="43793"/>
                      <a:pt x="26698" y="26698"/>
                    </a:cubicBezTo>
                    <a:cubicBezTo>
                      <a:pt x="43793" y="9604"/>
                      <a:pt x="66979" y="0"/>
                      <a:pt x="91154" y="0"/>
                    </a:cubicBezTo>
                    <a:close/>
                  </a:path>
                </a:pathLst>
              </a:custGeom>
              <a:solidFill>
                <a:srgbClr val="000000">
                  <a:alpha val="0"/>
                </a:srgbClr>
              </a:solidFill>
              <a:ln w="38100" cap="rnd">
                <a:solidFill>
                  <a:srgbClr val="FFFFFF"/>
                </a:solidFill>
                <a:prstDash val="solid"/>
                <a:round/>
              </a:ln>
            </p:spPr>
          </p:sp>
          <p:sp>
            <p:nvSpPr>
              <p:cNvPr id="5" name="TextBox 5"/>
              <p:cNvSpPr txBox="1"/>
              <p:nvPr/>
            </p:nvSpPr>
            <p:spPr>
              <a:xfrm>
                <a:off x="0" y="-38100"/>
                <a:ext cx="1140816" cy="32128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75613" y="195273"/>
              <a:ext cx="5024153" cy="1004993"/>
            </a:xfrm>
            <a:prstGeom prst="rect">
              <a:avLst/>
            </a:prstGeom>
          </p:spPr>
          <p:txBody>
            <a:bodyPr lIns="0" tIns="0" rIns="0" bIns="0" rtlCol="0" anchor="t">
              <a:spAutoFit/>
            </a:bodyPr>
            <a:lstStyle/>
            <a:p>
              <a:pPr algn="ctr">
                <a:lnSpc>
                  <a:spcPts val="3079"/>
                </a:lnSpc>
                <a:spcBef>
                  <a:spcPct val="0"/>
                </a:spcBef>
              </a:pPr>
              <a:r>
                <a:rPr lang="en-US" sz="2199" b="1">
                  <a:solidFill>
                    <a:srgbClr val="FFFFFF"/>
                  </a:solidFill>
                  <a:latin typeface="Inter Medium"/>
                  <a:ea typeface="Inter Medium"/>
                  <a:cs typeface="Inter Medium"/>
                  <a:sym typeface="Inter Medium"/>
                </a:rPr>
                <a:t>DATA STRUCTURES AND ALGORITHMS</a:t>
              </a:r>
            </a:p>
          </p:txBody>
        </p:sp>
      </p:grpSp>
      <p:sp>
        <p:nvSpPr>
          <p:cNvPr id="7" name="Freeform 7"/>
          <p:cNvSpPr/>
          <p:nvPr/>
        </p:nvSpPr>
        <p:spPr>
          <a:xfrm>
            <a:off x="0" y="6778483"/>
            <a:ext cx="6851142" cy="8229600"/>
          </a:xfrm>
          <a:custGeom>
            <a:avLst/>
            <a:gdLst/>
            <a:ahLst/>
            <a:cxnLst/>
            <a:rect l="l" t="t" r="r" b="b"/>
            <a:pathLst>
              <a:path w="6851142" h="8229600">
                <a:moveTo>
                  <a:pt x="0" y="0"/>
                </a:moveTo>
                <a:lnTo>
                  <a:pt x="6851142" y="0"/>
                </a:lnTo>
                <a:lnTo>
                  <a:pt x="6851142" y="8229600"/>
                </a:lnTo>
                <a:lnTo>
                  <a:pt x="0" y="8229600"/>
                </a:lnTo>
                <a:lnTo>
                  <a:pt x="0" y="0"/>
                </a:lnTo>
                <a:close/>
              </a:path>
            </a:pathLst>
          </a:custGeom>
          <a:blipFill>
            <a:blip r:embed="rId2"/>
            <a:stretch>
              <a:fillRect/>
            </a:stretch>
          </a:blipFill>
        </p:spPr>
      </p:sp>
      <p:grpSp>
        <p:nvGrpSpPr>
          <p:cNvPr id="8" name="Group 8"/>
          <p:cNvGrpSpPr/>
          <p:nvPr/>
        </p:nvGrpSpPr>
        <p:grpSpPr>
          <a:xfrm>
            <a:off x="7664398" y="9029053"/>
            <a:ext cx="1878869" cy="684704"/>
            <a:chOff x="0" y="0"/>
            <a:chExt cx="2505159" cy="912939"/>
          </a:xfrm>
        </p:grpSpPr>
        <p:grpSp>
          <p:nvGrpSpPr>
            <p:cNvPr id="9" name="Group 9"/>
            <p:cNvGrpSpPr/>
            <p:nvPr/>
          </p:nvGrpSpPr>
          <p:grpSpPr>
            <a:xfrm>
              <a:off x="0" y="0"/>
              <a:ext cx="2505159" cy="912939"/>
              <a:chOff x="0" y="0"/>
              <a:chExt cx="494846" cy="180334"/>
            </a:xfrm>
          </p:grpSpPr>
          <p:sp>
            <p:nvSpPr>
              <p:cNvPr id="10" name="Freeform 10"/>
              <p:cNvSpPr/>
              <p:nvPr/>
            </p:nvSpPr>
            <p:spPr>
              <a:xfrm>
                <a:off x="0" y="0"/>
                <a:ext cx="494846" cy="180334"/>
              </a:xfrm>
              <a:custGeom>
                <a:avLst/>
                <a:gdLst/>
                <a:ahLst/>
                <a:cxnLst/>
                <a:rect l="l" t="t" r="r" b="b"/>
                <a:pathLst>
                  <a:path w="494846" h="180334">
                    <a:moveTo>
                      <a:pt x="90167" y="0"/>
                    </a:moveTo>
                    <a:lnTo>
                      <a:pt x="404679" y="0"/>
                    </a:lnTo>
                    <a:cubicBezTo>
                      <a:pt x="428593" y="0"/>
                      <a:pt x="451527" y="9500"/>
                      <a:pt x="468437" y="26409"/>
                    </a:cubicBezTo>
                    <a:cubicBezTo>
                      <a:pt x="485346" y="43319"/>
                      <a:pt x="494846" y="66253"/>
                      <a:pt x="494846" y="90167"/>
                    </a:cubicBezTo>
                    <a:lnTo>
                      <a:pt x="494846" y="90167"/>
                    </a:lnTo>
                    <a:cubicBezTo>
                      <a:pt x="494846" y="114081"/>
                      <a:pt x="485346" y="137015"/>
                      <a:pt x="468437" y="153924"/>
                    </a:cubicBezTo>
                    <a:cubicBezTo>
                      <a:pt x="451527" y="170834"/>
                      <a:pt x="428593" y="180334"/>
                      <a:pt x="404679" y="180334"/>
                    </a:cubicBezTo>
                    <a:lnTo>
                      <a:pt x="90167" y="180334"/>
                    </a:lnTo>
                    <a:cubicBezTo>
                      <a:pt x="66253" y="180334"/>
                      <a:pt x="43319" y="170834"/>
                      <a:pt x="26409" y="153924"/>
                    </a:cubicBezTo>
                    <a:cubicBezTo>
                      <a:pt x="9500" y="137015"/>
                      <a:pt x="0" y="114081"/>
                      <a:pt x="0" y="90167"/>
                    </a:cubicBezTo>
                    <a:lnTo>
                      <a:pt x="0" y="90167"/>
                    </a:lnTo>
                    <a:cubicBezTo>
                      <a:pt x="0" y="66253"/>
                      <a:pt x="9500" y="43319"/>
                      <a:pt x="26409" y="26409"/>
                    </a:cubicBezTo>
                    <a:cubicBezTo>
                      <a:pt x="43319" y="9500"/>
                      <a:pt x="66253" y="0"/>
                      <a:pt x="90167" y="0"/>
                    </a:cubicBezTo>
                    <a:close/>
                  </a:path>
                </a:pathLst>
              </a:custGeom>
              <a:solidFill>
                <a:srgbClr val="000000">
                  <a:alpha val="0"/>
                </a:srgbClr>
              </a:solidFill>
              <a:ln w="38100" cap="rnd">
                <a:solidFill>
                  <a:srgbClr val="FFFFFF"/>
                </a:solidFill>
                <a:prstDash val="solid"/>
                <a:round/>
              </a:ln>
            </p:spPr>
          </p:sp>
          <p:sp>
            <p:nvSpPr>
              <p:cNvPr id="11" name="TextBox 11"/>
              <p:cNvSpPr txBox="1"/>
              <p:nvPr/>
            </p:nvSpPr>
            <p:spPr>
              <a:xfrm>
                <a:off x="0" y="-38100"/>
                <a:ext cx="494846" cy="218434"/>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64799" y="195273"/>
              <a:ext cx="2375561" cy="484293"/>
            </a:xfrm>
            <a:prstGeom prst="rect">
              <a:avLst/>
            </a:prstGeom>
          </p:spPr>
          <p:txBody>
            <a:bodyPr lIns="0" tIns="0" rIns="0" bIns="0" rtlCol="0" anchor="t">
              <a:spAutoFit/>
            </a:bodyPr>
            <a:lstStyle/>
            <a:p>
              <a:pPr algn="ctr">
                <a:lnSpc>
                  <a:spcPts val="3079"/>
                </a:lnSpc>
                <a:spcBef>
                  <a:spcPct val="0"/>
                </a:spcBef>
              </a:pPr>
              <a:r>
                <a:rPr lang="en-US" sz="2199" b="1" dirty="0">
                  <a:solidFill>
                    <a:srgbClr val="FFFFFF"/>
                  </a:solidFill>
                  <a:latin typeface="Inter Medium"/>
                  <a:ea typeface="Inter Medium"/>
                  <a:cs typeface="Inter Medium"/>
                  <a:sym typeface="Inter Medium"/>
                </a:rPr>
                <a:t>PAGE 13</a:t>
              </a:r>
            </a:p>
          </p:txBody>
        </p:sp>
      </p:grpSp>
      <p:grpSp>
        <p:nvGrpSpPr>
          <p:cNvPr id="13" name="Group 13"/>
          <p:cNvGrpSpPr/>
          <p:nvPr/>
        </p:nvGrpSpPr>
        <p:grpSpPr>
          <a:xfrm>
            <a:off x="13792809" y="739925"/>
            <a:ext cx="4000672" cy="5572052"/>
            <a:chOff x="0" y="0"/>
            <a:chExt cx="355689" cy="495397"/>
          </a:xfrm>
        </p:grpSpPr>
        <p:sp>
          <p:nvSpPr>
            <p:cNvPr id="14" name="Freeform 14"/>
            <p:cNvSpPr/>
            <p:nvPr/>
          </p:nvSpPr>
          <p:spPr>
            <a:xfrm>
              <a:off x="0" y="0"/>
              <a:ext cx="355689" cy="495397"/>
            </a:xfrm>
            <a:custGeom>
              <a:avLst/>
              <a:gdLst/>
              <a:ahLst/>
              <a:cxnLst/>
              <a:rect l="l" t="t" r="r" b="b"/>
              <a:pathLst>
                <a:path w="355689" h="495397">
                  <a:moveTo>
                    <a:pt x="98693" y="0"/>
                  </a:moveTo>
                  <a:lnTo>
                    <a:pt x="256996" y="0"/>
                  </a:lnTo>
                  <a:cubicBezTo>
                    <a:pt x="311503" y="0"/>
                    <a:pt x="355689" y="44186"/>
                    <a:pt x="355689" y="98693"/>
                  </a:cubicBezTo>
                  <a:lnTo>
                    <a:pt x="355689" y="396704"/>
                  </a:lnTo>
                  <a:cubicBezTo>
                    <a:pt x="355689" y="451210"/>
                    <a:pt x="311503" y="495397"/>
                    <a:pt x="256996" y="495397"/>
                  </a:cubicBezTo>
                  <a:lnTo>
                    <a:pt x="98693" y="495397"/>
                  </a:lnTo>
                  <a:cubicBezTo>
                    <a:pt x="44186" y="495397"/>
                    <a:pt x="0" y="451210"/>
                    <a:pt x="0" y="396704"/>
                  </a:cubicBezTo>
                  <a:lnTo>
                    <a:pt x="0" y="98693"/>
                  </a:lnTo>
                  <a:cubicBezTo>
                    <a:pt x="0" y="44186"/>
                    <a:pt x="44186" y="0"/>
                    <a:pt x="98693" y="0"/>
                  </a:cubicBezTo>
                  <a:close/>
                </a:path>
              </a:pathLst>
            </a:custGeom>
            <a:blipFill>
              <a:blip r:embed="rId3"/>
              <a:stretch>
                <a:fillRect l="-2819" r="-2819"/>
              </a:stretch>
            </a:blipFill>
          </p:spPr>
        </p:sp>
      </p:grpSp>
      <p:sp>
        <p:nvSpPr>
          <p:cNvPr id="15" name="TextBox 15"/>
          <p:cNvSpPr txBox="1"/>
          <p:nvPr/>
        </p:nvSpPr>
        <p:spPr>
          <a:xfrm>
            <a:off x="2183304" y="4996978"/>
            <a:ext cx="6597547" cy="1189355"/>
          </a:xfrm>
          <a:prstGeom prst="rect">
            <a:avLst/>
          </a:prstGeom>
        </p:spPr>
        <p:txBody>
          <a:bodyPr lIns="0" tIns="0" rIns="0" bIns="0" rtlCol="0" anchor="t">
            <a:spAutoFit/>
          </a:bodyPr>
          <a:lstStyle/>
          <a:p>
            <a:pPr algn="r">
              <a:lnSpc>
                <a:spcPts val="3219"/>
              </a:lnSpc>
            </a:pPr>
            <a:r>
              <a:rPr lang="en-US" sz="2299">
                <a:solidFill>
                  <a:srgbClr val="FFFFFF"/>
                </a:solidFill>
                <a:latin typeface="Inter"/>
                <a:ea typeface="Inter"/>
                <a:cs typeface="Inter"/>
                <a:sym typeface="Inter"/>
              </a:rPr>
              <a:t>Selection sort nima?</a:t>
            </a:r>
          </a:p>
          <a:p>
            <a:pPr algn="r">
              <a:lnSpc>
                <a:spcPts val="3219"/>
              </a:lnSpc>
            </a:pPr>
            <a:r>
              <a:rPr lang="en-US" sz="2299">
                <a:solidFill>
                  <a:srgbClr val="FFFFFF"/>
                </a:solidFill>
                <a:latin typeface="Inter"/>
                <a:ea typeface="Inter"/>
                <a:cs typeface="Inter"/>
                <a:sym typeface="Inter"/>
              </a:rPr>
              <a:t>Selection sortda big O notation nimaga teng?</a:t>
            </a:r>
          </a:p>
          <a:p>
            <a:pPr algn="r">
              <a:lnSpc>
                <a:spcPts val="3219"/>
              </a:lnSpc>
              <a:spcBef>
                <a:spcPct val="0"/>
              </a:spcBef>
            </a:pPr>
            <a:r>
              <a:rPr lang="en-US" sz="2299">
                <a:solidFill>
                  <a:srgbClr val="FFFFFF"/>
                </a:solidFill>
                <a:latin typeface="Inter"/>
                <a:ea typeface="Inter"/>
                <a:cs typeface="Inter"/>
                <a:sym typeface="Inter"/>
              </a:rPr>
              <a:t>Rekursiya nima? </a:t>
            </a:r>
          </a:p>
        </p:txBody>
      </p:sp>
      <p:sp>
        <p:nvSpPr>
          <p:cNvPr id="16" name="TextBox 16"/>
          <p:cNvSpPr txBox="1"/>
          <p:nvPr/>
        </p:nvSpPr>
        <p:spPr>
          <a:xfrm>
            <a:off x="1333286" y="3946135"/>
            <a:ext cx="4936619" cy="742487"/>
          </a:xfrm>
          <a:prstGeom prst="rect">
            <a:avLst/>
          </a:prstGeom>
        </p:spPr>
        <p:txBody>
          <a:bodyPr lIns="0" tIns="0" rIns="0" bIns="0" rtlCol="0" anchor="t">
            <a:spAutoFit/>
          </a:bodyPr>
          <a:lstStyle/>
          <a:p>
            <a:pPr algn="r">
              <a:lnSpc>
                <a:spcPts val="5734"/>
              </a:lnSpc>
            </a:pPr>
            <a:r>
              <a:rPr lang="en-US" sz="5213" b="1">
                <a:solidFill>
                  <a:srgbClr val="FFFFFF"/>
                </a:solidFill>
                <a:latin typeface="Inter Semi-Bold"/>
                <a:ea typeface="Inter Semi-Bold"/>
                <a:cs typeface="Inter Semi-Bold"/>
                <a:sym typeface="Inter Semi-Bold"/>
              </a:rPr>
              <a:t>SUMMARY</a:t>
            </a:r>
          </a:p>
        </p:txBody>
      </p:sp>
      <p:grpSp>
        <p:nvGrpSpPr>
          <p:cNvPr id="17" name="Group 17"/>
          <p:cNvGrpSpPr/>
          <p:nvPr/>
        </p:nvGrpSpPr>
        <p:grpSpPr>
          <a:xfrm>
            <a:off x="9754705" y="2862254"/>
            <a:ext cx="3826666" cy="6648159"/>
            <a:chOff x="0" y="0"/>
            <a:chExt cx="285149" cy="495397"/>
          </a:xfrm>
        </p:grpSpPr>
        <p:sp>
          <p:nvSpPr>
            <p:cNvPr id="18" name="Freeform 18"/>
            <p:cNvSpPr/>
            <p:nvPr/>
          </p:nvSpPr>
          <p:spPr>
            <a:xfrm>
              <a:off x="0" y="0"/>
              <a:ext cx="285149" cy="495397"/>
            </a:xfrm>
            <a:custGeom>
              <a:avLst/>
              <a:gdLst/>
              <a:ahLst/>
              <a:cxnLst/>
              <a:rect l="l" t="t" r="r" b="b"/>
              <a:pathLst>
                <a:path w="285149" h="495397">
                  <a:moveTo>
                    <a:pt x="103181" y="0"/>
                  </a:moveTo>
                  <a:lnTo>
                    <a:pt x="181968" y="0"/>
                  </a:lnTo>
                  <a:cubicBezTo>
                    <a:pt x="209334" y="0"/>
                    <a:pt x="235578" y="10871"/>
                    <a:pt x="254928" y="30221"/>
                  </a:cubicBezTo>
                  <a:cubicBezTo>
                    <a:pt x="274278" y="49571"/>
                    <a:pt x="285149" y="75815"/>
                    <a:pt x="285149" y="103181"/>
                  </a:cubicBezTo>
                  <a:lnTo>
                    <a:pt x="285149" y="392216"/>
                  </a:lnTo>
                  <a:cubicBezTo>
                    <a:pt x="285149" y="419581"/>
                    <a:pt x="274278" y="445825"/>
                    <a:pt x="254928" y="465176"/>
                  </a:cubicBezTo>
                  <a:cubicBezTo>
                    <a:pt x="235578" y="484526"/>
                    <a:pt x="209334" y="495397"/>
                    <a:pt x="181968" y="495397"/>
                  </a:cubicBezTo>
                  <a:lnTo>
                    <a:pt x="103181" y="495397"/>
                  </a:lnTo>
                  <a:cubicBezTo>
                    <a:pt x="75815" y="495397"/>
                    <a:pt x="49571" y="484526"/>
                    <a:pt x="30221" y="465176"/>
                  </a:cubicBezTo>
                  <a:cubicBezTo>
                    <a:pt x="10871" y="445825"/>
                    <a:pt x="0" y="419581"/>
                    <a:pt x="0" y="392216"/>
                  </a:cubicBezTo>
                  <a:lnTo>
                    <a:pt x="0" y="103181"/>
                  </a:lnTo>
                  <a:cubicBezTo>
                    <a:pt x="0" y="75815"/>
                    <a:pt x="10871" y="49571"/>
                    <a:pt x="30221" y="30221"/>
                  </a:cubicBezTo>
                  <a:cubicBezTo>
                    <a:pt x="49571" y="10871"/>
                    <a:pt x="75815" y="0"/>
                    <a:pt x="103181" y="0"/>
                  </a:cubicBezTo>
                  <a:close/>
                </a:path>
              </a:pathLst>
            </a:custGeom>
            <a:blipFill>
              <a:blip r:embed="rId4"/>
              <a:stretch>
                <a:fillRect t="-3419" b="-3419"/>
              </a:stretch>
            </a:blipFill>
          </p:spPr>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7300194" y="1028700"/>
            <a:ext cx="3687612" cy="1075229"/>
            <a:chOff x="0" y="0"/>
            <a:chExt cx="4916816" cy="1433639"/>
          </a:xfrm>
        </p:grpSpPr>
        <p:grpSp>
          <p:nvGrpSpPr>
            <p:cNvPr id="3" name="Group 3"/>
            <p:cNvGrpSpPr/>
            <p:nvPr/>
          </p:nvGrpSpPr>
          <p:grpSpPr>
            <a:xfrm>
              <a:off x="0" y="0"/>
              <a:ext cx="4916816" cy="1433639"/>
              <a:chOff x="0" y="0"/>
              <a:chExt cx="971223" cy="283188"/>
            </a:xfrm>
          </p:grpSpPr>
          <p:sp>
            <p:nvSpPr>
              <p:cNvPr id="4" name="Freeform 4"/>
              <p:cNvSpPr/>
              <p:nvPr/>
            </p:nvSpPr>
            <p:spPr>
              <a:xfrm>
                <a:off x="0" y="0"/>
                <a:ext cx="971223" cy="283188"/>
              </a:xfrm>
              <a:custGeom>
                <a:avLst/>
                <a:gdLst/>
                <a:ahLst/>
                <a:cxnLst/>
                <a:rect l="l" t="t" r="r" b="b"/>
                <a:pathLst>
                  <a:path w="971223" h="283188">
                    <a:moveTo>
                      <a:pt x="107071" y="0"/>
                    </a:moveTo>
                    <a:lnTo>
                      <a:pt x="864151" y="0"/>
                    </a:lnTo>
                    <a:cubicBezTo>
                      <a:pt x="923285" y="0"/>
                      <a:pt x="971223" y="47938"/>
                      <a:pt x="971223" y="107071"/>
                    </a:cubicBezTo>
                    <a:lnTo>
                      <a:pt x="971223" y="176117"/>
                    </a:lnTo>
                    <a:cubicBezTo>
                      <a:pt x="971223" y="204514"/>
                      <a:pt x="959942" y="231748"/>
                      <a:pt x="939862" y="251827"/>
                    </a:cubicBezTo>
                    <a:cubicBezTo>
                      <a:pt x="919783" y="271907"/>
                      <a:pt x="892548" y="283188"/>
                      <a:pt x="864151" y="283188"/>
                    </a:cubicBezTo>
                    <a:lnTo>
                      <a:pt x="107071" y="283188"/>
                    </a:lnTo>
                    <a:cubicBezTo>
                      <a:pt x="47938" y="283188"/>
                      <a:pt x="0" y="235250"/>
                      <a:pt x="0" y="176117"/>
                    </a:cubicBezTo>
                    <a:lnTo>
                      <a:pt x="0" y="107071"/>
                    </a:lnTo>
                    <a:cubicBezTo>
                      <a:pt x="0" y="78674"/>
                      <a:pt x="11281" y="51440"/>
                      <a:pt x="31361" y="31361"/>
                    </a:cubicBezTo>
                    <a:cubicBezTo>
                      <a:pt x="51440" y="11281"/>
                      <a:pt x="78674" y="0"/>
                      <a:pt x="107071" y="0"/>
                    </a:cubicBezTo>
                    <a:close/>
                  </a:path>
                </a:pathLst>
              </a:custGeom>
              <a:solidFill>
                <a:srgbClr val="000000">
                  <a:alpha val="0"/>
                </a:srgbClr>
              </a:solidFill>
              <a:ln w="38100" cap="rnd">
                <a:solidFill>
                  <a:srgbClr val="FFFFFF"/>
                </a:solidFill>
                <a:prstDash val="solid"/>
                <a:round/>
              </a:ln>
            </p:spPr>
          </p:sp>
          <p:sp>
            <p:nvSpPr>
              <p:cNvPr id="5" name="TextBox 5"/>
              <p:cNvSpPr txBox="1"/>
              <p:nvPr/>
            </p:nvSpPr>
            <p:spPr>
              <a:xfrm>
                <a:off x="0" y="-38100"/>
                <a:ext cx="971223" cy="32128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19775" y="195273"/>
              <a:ext cx="4277266" cy="1004993"/>
            </a:xfrm>
            <a:prstGeom prst="rect">
              <a:avLst/>
            </a:prstGeom>
          </p:spPr>
          <p:txBody>
            <a:bodyPr lIns="0" tIns="0" rIns="0" bIns="0" rtlCol="0" anchor="t">
              <a:spAutoFit/>
            </a:bodyPr>
            <a:lstStyle/>
            <a:p>
              <a:pPr algn="ctr">
                <a:lnSpc>
                  <a:spcPts val="3079"/>
                </a:lnSpc>
                <a:spcBef>
                  <a:spcPct val="0"/>
                </a:spcBef>
              </a:pPr>
              <a:r>
                <a:rPr lang="en-US" sz="2199" b="1">
                  <a:solidFill>
                    <a:srgbClr val="FFFFFF"/>
                  </a:solidFill>
                  <a:latin typeface="Inter Medium"/>
                  <a:ea typeface="Inter Medium"/>
                  <a:cs typeface="Inter Medium"/>
                  <a:sym typeface="Inter Medium"/>
                </a:rPr>
                <a:t>DATA STRUCTURES AND ALGORITHMS</a:t>
              </a:r>
            </a:p>
          </p:txBody>
        </p:sp>
      </p:grpSp>
      <p:grpSp>
        <p:nvGrpSpPr>
          <p:cNvPr id="7" name="Group 7"/>
          <p:cNvGrpSpPr/>
          <p:nvPr/>
        </p:nvGrpSpPr>
        <p:grpSpPr>
          <a:xfrm>
            <a:off x="8204566" y="8573596"/>
            <a:ext cx="1878869" cy="684704"/>
            <a:chOff x="0" y="0"/>
            <a:chExt cx="2505159" cy="912939"/>
          </a:xfrm>
        </p:grpSpPr>
        <p:grpSp>
          <p:nvGrpSpPr>
            <p:cNvPr id="8" name="Group 8"/>
            <p:cNvGrpSpPr/>
            <p:nvPr/>
          </p:nvGrpSpPr>
          <p:grpSpPr>
            <a:xfrm>
              <a:off x="0" y="0"/>
              <a:ext cx="2505159" cy="912939"/>
              <a:chOff x="0" y="0"/>
              <a:chExt cx="494846" cy="180334"/>
            </a:xfrm>
          </p:grpSpPr>
          <p:sp>
            <p:nvSpPr>
              <p:cNvPr id="9" name="Freeform 9"/>
              <p:cNvSpPr/>
              <p:nvPr/>
            </p:nvSpPr>
            <p:spPr>
              <a:xfrm>
                <a:off x="0" y="0"/>
                <a:ext cx="494846" cy="180334"/>
              </a:xfrm>
              <a:custGeom>
                <a:avLst/>
                <a:gdLst/>
                <a:ahLst/>
                <a:cxnLst/>
                <a:rect l="l" t="t" r="r" b="b"/>
                <a:pathLst>
                  <a:path w="494846" h="180334">
                    <a:moveTo>
                      <a:pt x="90167" y="0"/>
                    </a:moveTo>
                    <a:lnTo>
                      <a:pt x="404679" y="0"/>
                    </a:lnTo>
                    <a:cubicBezTo>
                      <a:pt x="428593" y="0"/>
                      <a:pt x="451527" y="9500"/>
                      <a:pt x="468437" y="26409"/>
                    </a:cubicBezTo>
                    <a:cubicBezTo>
                      <a:pt x="485346" y="43319"/>
                      <a:pt x="494846" y="66253"/>
                      <a:pt x="494846" y="90167"/>
                    </a:cubicBezTo>
                    <a:lnTo>
                      <a:pt x="494846" y="90167"/>
                    </a:lnTo>
                    <a:cubicBezTo>
                      <a:pt x="494846" y="114081"/>
                      <a:pt x="485346" y="137015"/>
                      <a:pt x="468437" y="153924"/>
                    </a:cubicBezTo>
                    <a:cubicBezTo>
                      <a:pt x="451527" y="170834"/>
                      <a:pt x="428593" y="180334"/>
                      <a:pt x="404679" y="180334"/>
                    </a:cubicBezTo>
                    <a:lnTo>
                      <a:pt x="90167" y="180334"/>
                    </a:lnTo>
                    <a:cubicBezTo>
                      <a:pt x="66253" y="180334"/>
                      <a:pt x="43319" y="170834"/>
                      <a:pt x="26409" y="153924"/>
                    </a:cubicBezTo>
                    <a:cubicBezTo>
                      <a:pt x="9500" y="137015"/>
                      <a:pt x="0" y="114081"/>
                      <a:pt x="0" y="90167"/>
                    </a:cubicBezTo>
                    <a:lnTo>
                      <a:pt x="0" y="90167"/>
                    </a:lnTo>
                    <a:cubicBezTo>
                      <a:pt x="0" y="66253"/>
                      <a:pt x="9500" y="43319"/>
                      <a:pt x="26409" y="26409"/>
                    </a:cubicBezTo>
                    <a:cubicBezTo>
                      <a:pt x="43319" y="9500"/>
                      <a:pt x="66253" y="0"/>
                      <a:pt x="90167" y="0"/>
                    </a:cubicBezTo>
                    <a:close/>
                  </a:path>
                </a:pathLst>
              </a:custGeom>
              <a:solidFill>
                <a:srgbClr val="000000">
                  <a:alpha val="0"/>
                </a:srgbClr>
              </a:solidFill>
              <a:ln w="38100" cap="rnd">
                <a:solidFill>
                  <a:srgbClr val="FFFFFF"/>
                </a:solidFill>
                <a:prstDash val="solid"/>
                <a:round/>
              </a:ln>
            </p:spPr>
          </p:sp>
          <p:sp>
            <p:nvSpPr>
              <p:cNvPr id="10" name="TextBox 10"/>
              <p:cNvSpPr txBox="1"/>
              <p:nvPr/>
            </p:nvSpPr>
            <p:spPr>
              <a:xfrm>
                <a:off x="0" y="-38100"/>
                <a:ext cx="494846" cy="218434"/>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64799" y="195273"/>
              <a:ext cx="2375561" cy="484293"/>
            </a:xfrm>
            <a:prstGeom prst="rect">
              <a:avLst/>
            </a:prstGeom>
          </p:spPr>
          <p:txBody>
            <a:bodyPr lIns="0" tIns="0" rIns="0" bIns="0" rtlCol="0" anchor="t">
              <a:spAutoFit/>
            </a:bodyPr>
            <a:lstStyle/>
            <a:p>
              <a:pPr algn="ctr">
                <a:lnSpc>
                  <a:spcPts val="3079"/>
                </a:lnSpc>
                <a:spcBef>
                  <a:spcPct val="0"/>
                </a:spcBef>
              </a:pPr>
              <a:r>
                <a:rPr lang="en-US" sz="2199" b="1" dirty="0">
                  <a:solidFill>
                    <a:srgbClr val="FFFFFF"/>
                  </a:solidFill>
                  <a:latin typeface="Inter Medium"/>
                  <a:ea typeface="Inter Medium"/>
                  <a:cs typeface="Inter Medium"/>
                  <a:sym typeface="Inter Medium"/>
                </a:rPr>
                <a:t>PAGE 14</a:t>
              </a:r>
            </a:p>
          </p:txBody>
        </p:sp>
      </p:grpSp>
      <p:sp>
        <p:nvSpPr>
          <p:cNvPr id="12" name="TextBox 12"/>
          <p:cNvSpPr txBox="1"/>
          <p:nvPr/>
        </p:nvSpPr>
        <p:spPr>
          <a:xfrm>
            <a:off x="4125138" y="2434276"/>
            <a:ext cx="11325571" cy="1585767"/>
          </a:xfrm>
          <a:prstGeom prst="rect">
            <a:avLst/>
          </a:prstGeom>
        </p:spPr>
        <p:txBody>
          <a:bodyPr lIns="0" tIns="0" rIns="0" bIns="0" rtlCol="0" anchor="t">
            <a:spAutoFit/>
          </a:bodyPr>
          <a:lstStyle/>
          <a:p>
            <a:pPr algn="ctr">
              <a:lnSpc>
                <a:spcPts val="6174"/>
              </a:lnSpc>
            </a:pPr>
            <a:r>
              <a:rPr lang="en-US" sz="5613" b="1">
                <a:solidFill>
                  <a:srgbClr val="FFFFFF"/>
                </a:solidFill>
                <a:latin typeface="Inter Semi-Bold"/>
                <a:ea typeface="Inter Semi-Bold"/>
                <a:cs typeface="Inter Semi-Bold"/>
                <a:sym typeface="Inter Semi-Bold"/>
              </a:rPr>
              <a:t>QO’SHIMCHA O’RGANISH UCHUN MANBALAR</a:t>
            </a:r>
          </a:p>
        </p:txBody>
      </p:sp>
      <p:sp>
        <p:nvSpPr>
          <p:cNvPr id="13" name="Freeform 13"/>
          <p:cNvSpPr/>
          <p:nvPr/>
        </p:nvSpPr>
        <p:spPr>
          <a:xfrm flipH="1">
            <a:off x="-2262704" y="6735995"/>
            <a:ext cx="6851142" cy="8229600"/>
          </a:xfrm>
          <a:custGeom>
            <a:avLst/>
            <a:gdLst/>
            <a:ahLst/>
            <a:cxnLst/>
            <a:rect l="l" t="t" r="r" b="b"/>
            <a:pathLst>
              <a:path w="6851142" h="8229600">
                <a:moveTo>
                  <a:pt x="6851142" y="0"/>
                </a:moveTo>
                <a:lnTo>
                  <a:pt x="0" y="0"/>
                </a:lnTo>
                <a:lnTo>
                  <a:pt x="0" y="8229600"/>
                </a:lnTo>
                <a:lnTo>
                  <a:pt x="6851142" y="8229600"/>
                </a:lnTo>
                <a:lnTo>
                  <a:pt x="6851142" y="0"/>
                </a:lnTo>
                <a:close/>
              </a:path>
            </a:pathLst>
          </a:custGeom>
          <a:blipFill>
            <a:blip r:embed="rId2"/>
            <a:stretch>
              <a:fillRect/>
            </a:stretch>
          </a:blipFill>
        </p:spPr>
      </p:sp>
      <p:sp>
        <p:nvSpPr>
          <p:cNvPr id="14" name="Freeform 14"/>
          <p:cNvSpPr/>
          <p:nvPr/>
        </p:nvSpPr>
        <p:spPr>
          <a:xfrm flipH="1">
            <a:off x="13699562" y="-4678595"/>
            <a:ext cx="6851142" cy="8229600"/>
          </a:xfrm>
          <a:custGeom>
            <a:avLst/>
            <a:gdLst/>
            <a:ahLst/>
            <a:cxnLst/>
            <a:rect l="l" t="t" r="r" b="b"/>
            <a:pathLst>
              <a:path w="6851142" h="8229600">
                <a:moveTo>
                  <a:pt x="6851142" y="0"/>
                </a:moveTo>
                <a:lnTo>
                  <a:pt x="0" y="0"/>
                </a:lnTo>
                <a:lnTo>
                  <a:pt x="0" y="8229600"/>
                </a:lnTo>
                <a:lnTo>
                  <a:pt x="6851142" y="8229600"/>
                </a:lnTo>
                <a:lnTo>
                  <a:pt x="6851142" y="0"/>
                </a:lnTo>
                <a:close/>
              </a:path>
            </a:pathLst>
          </a:custGeom>
          <a:blipFill>
            <a:blip r:embed="rId2"/>
            <a:stretch>
              <a:fillRect/>
            </a:stretch>
          </a:blipFill>
        </p:spPr>
      </p:sp>
      <p:grpSp>
        <p:nvGrpSpPr>
          <p:cNvPr id="15" name="Group 15"/>
          <p:cNvGrpSpPr/>
          <p:nvPr/>
        </p:nvGrpSpPr>
        <p:grpSpPr>
          <a:xfrm>
            <a:off x="14983121" y="8615455"/>
            <a:ext cx="2276179" cy="600986"/>
            <a:chOff x="0" y="0"/>
            <a:chExt cx="3034906" cy="801314"/>
          </a:xfrm>
        </p:grpSpPr>
        <p:sp>
          <p:nvSpPr>
            <p:cNvPr id="16" name="Freeform 16"/>
            <p:cNvSpPr/>
            <p:nvPr/>
          </p:nvSpPr>
          <p:spPr>
            <a:xfrm>
              <a:off x="0" y="0"/>
              <a:ext cx="801314" cy="801314"/>
            </a:xfrm>
            <a:custGeom>
              <a:avLst/>
              <a:gdLst/>
              <a:ahLst/>
              <a:cxnLst/>
              <a:rect l="l" t="t" r="r" b="b"/>
              <a:pathLst>
                <a:path w="801314" h="801314">
                  <a:moveTo>
                    <a:pt x="0" y="0"/>
                  </a:moveTo>
                  <a:lnTo>
                    <a:pt x="801314" y="0"/>
                  </a:lnTo>
                  <a:lnTo>
                    <a:pt x="801314" y="801314"/>
                  </a:lnTo>
                  <a:lnTo>
                    <a:pt x="0" y="8013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Freeform 17"/>
            <p:cNvSpPr/>
            <p:nvPr/>
          </p:nvSpPr>
          <p:spPr>
            <a:xfrm>
              <a:off x="1116796" y="0"/>
              <a:ext cx="801314" cy="801314"/>
            </a:xfrm>
            <a:custGeom>
              <a:avLst/>
              <a:gdLst/>
              <a:ahLst/>
              <a:cxnLst/>
              <a:rect l="l" t="t" r="r" b="b"/>
              <a:pathLst>
                <a:path w="801314" h="801314">
                  <a:moveTo>
                    <a:pt x="0" y="0"/>
                  </a:moveTo>
                  <a:lnTo>
                    <a:pt x="801314" y="0"/>
                  </a:lnTo>
                  <a:lnTo>
                    <a:pt x="801314" y="801314"/>
                  </a:lnTo>
                  <a:lnTo>
                    <a:pt x="0" y="8013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a:off x="2233592" y="0"/>
              <a:ext cx="801314" cy="801314"/>
            </a:xfrm>
            <a:custGeom>
              <a:avLst/>
              <a:gdLst/>
              <a:ahLst/>
              <a:cxnLst/>
              <a:rect l="l" t="t" r="r" b="b"/>
              <a:pathLst>
                <a:path w="801314" h="801314">
                  <a:moveTo>
                    <a:pt x="0" y="0"/>
                  </a:moveTo>
                  <a:lnTo>
                    <a:pt x="801314" y="0"/>
                  </a:lnTo>
                  <a:lnTo>
                    <a:pt x="801314" y="801314"/>
                  </a:lnTo>
                  <a:lnTo>
                    <a:pt x="0" y="8013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grpSp>
        <p:nvGrpSpPr>
          <p:cNvPr id="19" name="Group 19"/>
          <p:cNvGrpSpPr/>
          <p:nvPr/>
        </p:nvGrpSpPr>
        <p:grpSpPr>
          <a:xfrm>
            <a:off x="1028700" y="1070559"/>
            <a:ext cx="2276179" cy="600986"/>
            <a:chOff x="0" y="0"/>
            <a:chExt cx="3034906" cy="801314"/>
          </a:xfrm>
        </p:grpSpPr>
        <p:sp>
          <p:nvSpPr>
            <p:cNvPr id="20" name="Freeform 20"/>
            <p:cNvSpPr/>
            <p:nvPr/>
          </p:nvSpPr>
          <p:spPr>
            <a:xfrm>
              <a:off x="0" y="0"/>
              <a:ext cx="801314" cy="801314"/>
            </a:xfrm>
            <a:custGeom>
              <a:avLst/>
              <a:gdLst/>
              <a:ahLst/>
              <a:cxnLst/>
              <a:rect l="l" t="t" r="r" b="b"/>
              <a:pathLst>
                <a:path w="801314" h="801314">
                  <a:moveTo>
                    <a:pt x="0" y="0"/>
                  </a:moveTo>
                  <a:lnTo>
                    <a:pt x="801314" y="0"/>
                  </a:lnTo>
                  <a:lnTo>
                    <a:pt x="801314" y="801314"/>
                  </a:lnTo>
                  <a:lnTo>
                    <a:pt x="0" y="8013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Freeform 21"/>
            <p:cNvSpPr/>
            <p:nvPr/>
          </p:nvSpPr>
          <p:spPr>
            <a:xfrm>
              <a:off x="1116796" y="0"/>
              <a:ext cx="801314" cy="801314"/>
            </a:xfrm>
            <a:custGeom>
              <a:avLst/>
              <a:gdLst/>
              <a:ahLst/>
              <a:cxnLst/>
              <a:rect l="l" t="t" r="r" b="b"/>
              <a:pathLst>
                <a:path w="801314" h="801314">
                  <a:moveTo>
                    <a:pt x="0" y="0"/>
                  </a:moveTo>
                  <a:lnTo>
                    <a:pt x="801314" y="0"/>
                  </a:lnTo>
                  <a:lnTo>
                    <a:pt x="801314" y="801314"/>
                  </a:lnTo>
                  <a:lnTo>
                    <a:pt x="0" y="8013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2" name="Freeform 22"/>
            <p:cNvSpPr/>
            <p:nvPr/>
          </p:nvSpPr>
          <p:spPr>
            <a:xfrm>
              <a:off x="2233592" y="0"/>
              <a:ext cx="801314" cy="801314"/>
            </a:xfrm>
            <a:custGeom>
              <a:avLst/>
              <a:gdLst/>
              <a:ahLst/>
              <a:cxnLst/>
              <a:rect l="l" t="t" r="r" b="b"/>
              <a:pathLst>
                <a:path w="801314" h="801314">
                  <a:moveTo>
                    <a:pt x="0" y="0"/>
                  </a:moveTo>
                  <a:lnTo>
                    <a:pt x="801314" y="0"/>
                  </a:lnTo>
                  <a:lnTo>
                    <a:pt x="801314" y="801314"/>
                  </a:lnTo>
                  <a:lnTo>
                    <a:pt x="0" y="8013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23" name="TextBox 23"/>
          <p:cNvSpPr txBox="1"/>
          <p:nvPr/>
        </p:nvSpPr>
        <p:spPr>
          <a:xfrm>
            <a:off x="4323841" y="5199633"/>
            <a:ext cx="7138499" cy="2821305"/>
          </a:xfrm>
          <a:prstGeom prst="rect">
            <a:avLst/>
          </a:prstGeom>
        </p:spPr>
        <p:txBody>
          <a:bodyPr lIns="0" tIns="0" rIns="0" bIns="0" rtlCol="0" anchor="t">
            <a:spAutoFit/>
          </a:bodyPr>
          <a:lstStyle/>
          <a:p>
            <a:pPr algn="ctr">
              <a:lnSpc>
                <a:spcPts val="2520"/>
              </a:lnSpc>
            </a:pPr>
            <a:r>
              <a:rPr lang="en-US" sz="1800">
                <a:solidFill>
                  <a:srgbClr val="FFFFFF"/>
                </a:solidFill>
                <a:latin typeface="Inter"/>
                <a:ea typeface="Inter"/>
                <a:cs typeface="Inter"/>
                <a:sym typeface="Inter"/>
              </a:rPr>
              <a:t>Dars bo’yicha</a:t>
            </a:r>
          </a:p>
          <a:p>
            <a:pPr algn="l">
              <a:lnSpc>
                <a:spcPts val="2520"/>
              </a:lnSpc>
            </a:pPr>
            <a:r>
              <a:rPr lang="en-US" sz="1800">
                <a:solidFill>
                  <a:srgbClr val="FFFFFF"/>
                </a:solidFill>
                <a:latin typeface="Inter"/>
                <a:ea typeface="Inter"/>
                <a:cs typeface="Inter"/>
                <a:sym typeface="Inter"/>
              </a:rPr>
              <a:t>1. </a:t>
            </a:r>
            <a:r>
              <a:rPr lang="en-US" sz="1800" u="sng">
                <a:solidFill>
                  <a:srgbClr val="FFFFFF"/>
                </a:solidFill>
                <a:latin typeface="Inter"/>
                <a:ea typeface="Inter"/>
                <a:cs typeface="Inter"/>
                <a:sym typeface="Inter"/>
                <a:hlinkClick r:id="rId5" tooltip="https://youtu.be/WLnQiDm04Y8"/>
              </a:rPr>
              <a:t>Selection Sort - Tartiblash Algoritmi</a:t>
            </a:r>
            <a:r>
              <a:rPr lang="en-US" sz="1800">
                <a:solidFill>
                  <a:srgbClr val="FFFFFF"/>
                </a:solidFill>
                <a:latin typeface="Inter"/>
                <a:ea typeface="Inter"/>
                <a:cs typeface="Inter"/>
                <a:sym typeface="Inter"/>
              </a:rPr>
              <a:t> </a:t>
            </a:r>
          </a:p>
          <a:p>
            <a:pPr algn="l">
              <a:lnSpc>
                <a:spcPts val="2520"/>
              </a:lnSpc>
            </a:pPr>
            <a:r>
              <a:rPr lang="en-US" sz="1800">
                <a:solidFill>
                  <a:srgbClr val="FFFFFF"/>
                </a:solidFill>
                <a:latin typeface="Inter"/>
                <a:ea typeface="Inter"/>
                <a:cs typeface="Inter"/>
                <a:sym typeface="Inter"/>
              </a:rPr>
              <a:t>2. </a:t>
            </a:r>
            <a:r>
              <a:rPr lang="en-US" sz="1800" u="sng">
                <a:solidFill>
                  <a:srgbClr val="FFFFFF"/>
                </a:solidFill>
                <a:latin typeface="Inter"/>
                <a:ea typeface="Inter"/>
                <a:cs typeface="Inter"/>
                <a:sym typeface="Inter"/>
                <a:hlinkClick r:id="rId6" tooltip="https://youtu.be/BolFpvL7yI8"/>
              </a:rPr>
              <a:t>Selection Sort Algoritmi</a:t>
            </a:r>
          </a:p>
          <a:p>
            <a:pPr algn="l">
              <a:lnSpc>
                <a:spcPts val="2520"/>
              </a:lnSpc>
            </a:pPr>
            <a:r>
              <a:rPr lang="en-US" sz="1800">
                <a:solidFill>
                  <a:srgbClr val="FFFFFF"/>
                </a:solidFill>
                <a:latin typeface="Inter"/>
                <a:ea typeface="Inter"/>
                <a:cs typeface="Inter"/>
                <a:sym typeface="Inter"/>
              </a:rPr>
              <a:t>3. </a:t>
            </a:r>
            <a:r>
              <a:rPr lang="en-US" sz="1800" u="sng">
                <a:solidFill>
                  <a:srgbClr val="FFFFFF"/>
                </a:solidFill>
                <a:latin typeface="Inter"/>
                <a:ea typeface="Inter"/>
                <a:cs typeface="Inter"/>
                <a:sym typeface="Inter"/>
                <a:hlinkClick r:id="rId7" tooltip="https://youtu.be/g-PGLbMth_g"/>
              </a:rPr>
              <a:t>Selection sort in 3 minutes</a:t>
            </a:r>
          </a:p>
          <a:p>
            <a:pPr algn="l">
              <a:lnSpc>
                <a:spcPts val="2520"/>
              </a:lnSpc>
            </a:pPr>
            <a:r>
              <a:rPr lang="en-US" sz="1800">
                <a:solidFill>
                  <a:srgbClr val="FFFFFF"/>
                </a:solidFill>
                <a:latin typeface="Inter"/>
                <a:ea typeface="Inter"/>
                <a:cs typeface="Inter"/>
                <a:sym typeface="Inter"/>
              </a:rPr>
              <a:t>4. </a:t>
            </a:r>
            <a:r>
              <a:rPr lang="en-US" sz="1800" u="sng">
                <a:solidFill>
                  <a:srgbClr val="FFFFFF"/>
                </a:solidFill>
                <a:latin typeface="Inter"/>
                <a:ea typeface="Inter"/>
                <a:cs typeface="Inter"/>
                <a:sym typeface="Inter"/>
                <a:hlinkClick r:id="rId8" tooltip="https://youtu.be/LteNqj4DFD8"/>
              </a:rPr>
              <a:t>Javascript Recursion Explanation on YouTube</a:t>
            </a:r>
          </a:p>
          <a:p>
            <a:pPr algn="l">
              <a:lnSpc>
                <a:spcPts val="2520"/>
              </a:lnSpc>
            </a:pPr>
            <a:r>
              <a:rPr lang="en-US" sz="1800">
                <a:solidFill>
                  <a:srgbClr val="FFFFFF"/>
                </a:solidFill>
                <a:latin typeface="Inter"/>
                <a:ea typeface="Inter"/>
                <a:cs typeface="Inter"/>
                <a:sym typeface="Inter"/>
              </a:rPr>
              <a:t>5. </a:t>
            </a:r>
            <a:r>
              <a:rPr lang="en-US" sz="1800" u="sng">
                <a:solidFill>
                  <a:srgbClr val="FFFFFF"/>
                </a:solidFill>
                <a:latin typeface="Inter"/>
                <a:ea typeface="Inter"/>
                <a:cs typeface="Inter"/>
                <a:sym typeface="Inter"/>
                <a:hlinkClick r:id="rId9" tooltip="https://youtu.be/pvduh-8Hnyw"/>
              </a:rPr>
              <a:t>Recursion - Rekursiya nima?</a:t>
            </a:r>
          </a:p>
          <a:p>
            <a:pPr algn="l">
              <a:lnSpc>
                <a:spcPts val="2520"/>
              </a:lnSpc>
            </a:pPr>
            <a:r>
              <a:rPr lang="en-US" sz="1800">
                <a:solidFill>
                  <a:srgbClr val="FFFFFF"/>
                </a:solidFill>
                <a:latin typeface="Inter"/>
                <a:ea typeface="Inter"/>
                <a:cs typeface="Inter"/>
                <a:sym typeface="Inter"/>
              </a:rPr>
              <a:t>6. grokking algoritm</a:t>
            </a:r>
          </a:p>
          <a:p>
            <a:pPr algn="l">
              <a:lnSpc>
                <a:spcPts val="2520"/>
              </a:lnSpc>
            </a:pPr>
            <a:endParaRPr lang="en-US" sz="1800">
              <a:solidFill>
                <a:srgbClr val="FFFFFF"/>
              </a:solidFill>
              <a:latin typeface="Inter"/>
              <a:ea typeface="Inter"/>
              <a:cs typeface="Inter"/>
              <a:sym typeface="Inter"/>
            </a:endParaRPr>
          </a:p>
          <a:p>
            <a:pPr algn="l">
              <a:lnSpc>
                <a:spcPts val="2520"/>
              </a:lnSpc>
              <a:spcBef>
                <a:spcPct val="0"/>
              </a:spcBef>
            </a:pPr>
            <a:endParaRPr lang="en-US" sz="1800">
              <a:solidFill>
                <a:srgbClr val="FFFFFF"/>
              </a:solidFill>
              <a:latin typeface="Inter"/>
              <a:ea typeface="Inter"/>
              <a:cs typeface="Inter"/>
              <a:sym typeface="Inte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121388" y="1028700"/>
            <a:ext cx="3687612" cy="1104370"/>
            <a:chOff x="0" y="0"/>
            <a:chExt cx="971223" cy="290863"/>
          </a:xfrm>
        </p:grpSpPr>
        <p:sp>
          <p:nvSpPr>
            <p:cNvPr id="3" name="Freeform 3"/>
            <p:cNvSpPr/>
            <p:nvPr/>
          </p:nvSpPr>
          <p:spPr>
            <a:xfrm>
              <a:off x="0" y="0"/>
              <a:ext cx="971223" cy="290863"/>
            </a:xfrm>
            <a:custGeom>
              <a:avLst/>
              <a:gdLst/>
              <a:ahLst/>
              <a:cxnLst/>
              <a:rect l="l" t="t" r="r" b="b"/>
              <a:pathLst>
                <a:path w="971223" h="290863">
                  <a:moveTo>
                    <a:pt x="107071" y="0"/>
                  </a:moveTo>
                  <a:lnTo>
                    <a:pt x="864151" y="0"/>
                  </a:lnTo>
                  <a:cubicBezTo>
                    <a:pt x="923285" y="0"/>
                    <a:pt x="971223" y="47938"/>
                    <a:pt x="971223" y="107071"/>
                  </a:cubicBezTo>
                  <a:lnTo>
                    <a:pt x="971223" y="183792"/>
                  </a:lnTo>
                  <a:cubicBezTo>
                    <a:pt x="971223" y="212189"/>
                    <a:pt x="959942" y="239423"/>
                    <a:pt x="939862" y="259502"/>
                  </a:cubicBezTo>
                  <a:cubicBezTo>
                    <a:pt x="919783" y="279582"/>
                    <a:pt x="892548" y="290863"/>
                    <a:pt x="864151" y="290863"/>
                  </a:cubicBezTo>
                  <a:lnTo>
                    <a:pt x="107071" y="290863"/>
                  </a:lnTo>
                  <a:cubicBezTo>
                    <a:pt x="47938" y="290863"/>
                    <a:pt x="0" y="242925"/>
                    <a:pt x="0" y="183792"/>
                  </a:cubicBezTo>
                  <a:lnTo>
                    <a:pt x="0" y="107071"/>
                  </a:lnTo>
                  <a:cubicBezTo>
                    <a:pt x="0" y="78674"/>
                    <a:pt x="11281" y="51440"/>
                    <a:pt x="31361" y="31361"/>
                  </a:cubicBezTo>
                  <a:cubicBezTo>
                    <a:pt x="51440" y="11281"/>
                    <a:pt x="78674" y="0"/>
                    <a:pt x="107071" y="0"/>
                  </a:cubicBezTo>
                  <a:close/>
                </a:path>
              </a:pathLst>
            </a:custGeom>
            <a:solidFill>
              <a:srgbClr val="000000">
                <a:alpha val="0"/>
              </a:srgbClr>
            </a:solidFill>
            <a:ln w="38100" cap="rnd">
              <a:solidFill>
                <a:srgbClr val="FFFFFF"/>
              </a:solidFill>
              <a:prstDash val="solid"/>
              <a:round/>
            </a:ln>
          </p:spPr>
        </p:sp>
        <p:sp>
          <p:nvSpPr>
            <p:cNvPr id="4" name="TextBox 4"/>
            <p:cNvSpPr txBox="1"/>
            <p:nvPr/>
          </p:nvSpPr>
          <p:spPr>
            <a:xfrm>
              <a:off x="0" y="-38100"/>
              <a:ext cx="971223" cy="32896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380431" y="1028700"/>
            <a:ext cx="1878869" cy="684704"/>
            <a:chOff x="0" y="0"/>
            <a:chExt cx="494846" cy="180334"/>
          </a:xfrm>
        </p:grpSpPr>
        <p:sp>
          <p:nvSpPr>
            <p:cNvPr id="6" name="Freeform 6"/>
            <p:cNvSpPr/>
            <p:nvPr/>
          </p:nvSpPr>
          <p:spPr>
            <a:xfrm>
              <a:off x="0" y="0"/>
              <a:ext cx="494846" cy="180334"/>
            </a:xfrm>
            <a:custGeom>
              <a:avLst/>
              <a:gdLst/>
              <a:ahLst/>
              <a:cxnLst/>
              <a:rect l="l" t="t" r="r" b="b"/>
              <a:pathLst>
                <a:path w="494846" h="180334">
                  <a:moveTo>
                    <a:pt x="90167" y="0"/>
                  </a:moveTo>
                  <a:lnTo>
                    <a:pt x="404679" y="0"/>
                  </a:lnTo>
                  <a:cubicBezTo>
                    <a:pt x="428593" y="0"/>
                    <a:pt x="451527" y="9500"/>
                    <a:pt x="468437" y="26409"/>
                  </a:cubicBezTo>
                  <a:cubicBezTo>
                    <a:pt x="485346" y="43319"/>
                    <a:pt x="494846" y="66253"/>
                    <a:pt x="494846" y="90167"/>
                  </a:cubicBezTo>
                  <a:lnTo>
                    <a:pt x="494846" y="90167"/>
                  </a:lnTo>
                  <a:cubicBezTo>
                    <a:pt x="494846" y="114081"/>
                    <a:pt x="485346" y="137015"/>
                    <a:pt x="468437" y="153924"/>
                  </a:cubicBezTo>
                  <a:cubicBezTo>
                    <a:pt x="451527" y="170834"/>
                    <a:pt x="428593" y="180334"/>
                    <a:pt x="404679" y="180334"/>
                  </a:cubicBezTo>
                  <a:lnTo>
                    <a:pt x="90167" y="180334"/>
                  </a:lnTo>
                  <a:cubicBezTo>
                    <a:pt x="66253" y="180334"/>
                    <a:pt x="43319" y="170834"/>
                    <a:pt x="26409" y="153924"/>
                  </a:cubicBezTo>
                  <a:cubicBezTo>
                    <a:pt x="9500" y="137015"/>
                    <a:pt x="0" y="114081"/>
                    <a:pt x="0" y="90167"/>
                  </a:cubicBezTo>
                  <a:lnTo>
                    <a:pt x="0" y="90167"/>
                  </a:lnTo>
                  <a:cubicBezTo>
                    <a:pt x="0" y="66253"/>
                    <a:pt x="9500" y="43319"/>
                    <a:pt x="26409" y="26409"/>
                  </a:cubicBezTo>
                  <a:cubicBezTo>
                    <a:pt x="43319" y="9500"/>
                    <a:pt x="66253" y="0"/>
                    <a:pt x="90167" y="0"/>
                  </a:cubicBezTo>
                  <a:close/>
                </a:path>
              </a:pathLst>
            </a:custGeom>
            <a:solidFill>
              <a:srgbClr val="000000">
                <a:alpha val="0"/>
              </a:srgbClr>
            </a:solidFill>
            <a:ln w="38100" cap="rnd">
              <a:solidFill>
                <a:srgbClr val="FFFFFF"/>
              </a:solidFill>
              <a:prstDash val="solid"/>
              <a:round/>
            </a:ln>
          </p:spPr>
        </p:sp>
        <p:sp>
          <p:nvSpPr>
            <p:cNvPr id="7" name="TextBox 7"/>
            <p:cNvSpPr txBox="1"/>
            <p:nvPr/>
          </p:nvSpPr>
          <p:spPr>
            <a:xfrm>
              <a:off x="0" y="-38100"/>
              <a:ext cx="494846" cy="218434"/>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1615139" y="8625093"/>
            <a:ext cx="5644161" cy="633207"/>
            <a:chOff x="0" y="0"/>
            <a:chExt cx="7525549" cy="844276"/>
          </a:xfrm>
        </p:grpSpPr>
        <p:sp>
          <p:nvSpPr>
            <p:cNvPr id="9" name="AutoShape 9"/>
            <p:cNvSpPr/>
            <p:nvPr/>
          </p:nvSpPr>
          <p:spPr>
            <a:xfrm>
              <a:off x="0" y="818876"/>
              <a:ext cx="7525549" cy="0"/>
            </a:xfrm>
            <a:prstGeom prst="line">
              <a:avLst/>
            </a:prstGeom>
            <a:ln w="50800" cap="flat">
              <a:solidFill>
                <a:srgbClr val="FFFFFF"/>
              </a:solidFill>
              <a:prstDash val="solid"/>
              <a:headEnd type="none" w="sm" len="sm"/>
              <a:tailEnd type="none" w="sm" len="sm"/>
            </a:ln>
          </p:spPr>
        </p:sp>
        <p:sp>
          <p:nvSpPr>
            <p:cNvPr id="10" name="TextBox 10"/>
            <p:cNvSpPr txBox="1"/>
            <p:nvPr/>
          </p:nvSpPr>
          <p:spPr>
            <a:xfrm>
              <a:off x="0" y="-38100"/>
              <a:ext cx="6783567" cy="484293"/>
            </a:xfrm>
            <a:prstGeom prst="rect">
              <a:avLst/>
            </a:prstGeom>
          </p:spPr>
          <p:txBody>
            <a:bodyPr lIns="0" tIns="0" rIns="0" bIns="0" rtlCol="0" anchor="t">
              <a:spAutoFit/>
            </a:bodyPr>
            <a:lstStyle/>
            <a:p>
              <a:pPr algn="r">
                <a:lnSpc>
                  <a:spcPts val="3079"/>
                </a:lnSpc>
                <a:spcBef>
                  <a:spcPct val="0"/>
                </a:spcBef>
              </a:pPr>
              <a:endParaRPr/>
            </a:p>
          </p:txBody>
        </p:sp>
        <p:sp>
          <p:nvSpPr>
            <p:cNvPr id="11" name="Freeform 11"/>
            <p:cNvSpPr/>
            <p:nvPr/>
          </p:nvSpPr>
          <p:spPr>
            <a:xfrm>
              <a:off x="7079355" y="0"/>
              <a:ext cx="446193" cy="446193"/>
            </a:xfrm>
            <a:custGeom>
              <a:avLst/>
              <a:gdLst/>
              <a:ahLst/>
              <a:cxnLst/>
              <a:rect l="l" t="t" r="r" b="b"/>
              <a:pathLst>
                <a:path w="446193" h="446193">
                  <a:moveTo>
                    <a:pt x="0" y="0"/>
                  </a:moveTo>
                  <a:lnTo>
                    <a:pt x="446194" y="0"/>
                  </a:lnTo>
                  <a:lnTo>
                    <a:pt x="446194" y="446193"/>
                  </a:lnTo>
                  <a:lnTo>
                    <a:pt x="0" y="4461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2" name="TextBox 12"/>
          <p:cNvSpPr txBox="1"/>
          <p:nvPr/>
        </p:nvSpPr>
        <p:spPr>
          <a:xfrm>
            <a:off x="1361219" y="1165630"/>
            <a:ext cx="3207950" cy="763270"/>
          </a:xfrm>
          <a:prstGeom prst="rect">
            <a:avLst/>
          </a:prstGeom>
        </p:spPr>
        <p:txBody>
          <a:bodyPr lIns="0" tIns="0" rIns="0" bIns="0" rtlCol="0" anchor="t">
            <a:spAutoFit/>
          </a:bodyPr>
          <a:lstStyle/>
          <a:p>
            <a:pPr algn="ctr">
              <a:lnSpc>
                <a:spcPts val="3079"/>
              </a:lnSpc>
              <a:spcBef>
                <a:spcPct val="0"/>
              </a:spcBef>
            </a:pPr>
            <a:r>
              <a:rPr lang="en-US" sz="2199" b="1">
                <a:solidFill>
                  <a:srgbClr val="FFFFFF"/>
                </a:solidFill>
                <a:latin typeface="Inter Medium"/>
                <a:ea typeface="Inter Medium"/>
                <a:cs typeface="Inter Medium"/>
                <a:sym typeface="Inter Medium"/>
              </a:rPr>
              <a:t>DATA STRUCTURES AND ALGORITHMS</a:t>
            </a:r>
          </a:p>
        </p:txBody>
      </p:sp>
      <p:sp>
        <p:nvSpPr>
          <p:cNvPr id="13" name="TextBox 13"/>
          <p:cNvSpPr txBox="1"/>
          <p:nvPr/>
        </p:nvSpPr>
        <p:spPr>
          <a:xfrm>
            <a:off x="15429030" y="1165630"/>
            <a:ext cx="1781671" cy="372745"/>
          </a:xfrm>
          <a:prstGeom prst="rect">
            <a:avLst/>
          </a:prstGeom>
        </p:spPr>
        <p:txBody>
          <a:bodyPr lIns="0" tIns="0" rIns="0" bIns="0" rtlCol="0" anchor="t">
            <a:spAutoFit/>
          </a:bodyPr>
          <a:lstStyle/>
          <a:p>
            <a:pPr algn="ctr">
              <a:lnSpc>
                <a:spcPts val="3079"/>
              </a:lnSpc>
              <a:spcBef>
                <a:spcPct val="0"/>
              </a:spcBef>
            </a:pPr>
            <a:r>
              <a:rPr lang="en-US" sz="2199" b="1">
                <a:solidFill>
                  <a:srgbClr val="FFFFFF"/>
                </a:solidFill>
                <a:latin typeface="Inter Medium"/>
                <a:ea typeface="Inter Medium"/>
                <a:cs typeface="Inter Medium"/>
                <a:sym typeface="Inter Medium"/>
              </a:rPr>
              <a:t>PAGE 15</a:t>
            </a:r>
          </a:p>
        </p:txBody>
      </p:sp>
      <p:sp>
        <p:nvSpPr>
          <p:cNvPr id="14" name="TextBox 14"/>
          <p:cNvSpPr txBox="1"/>
          <p:nvPr/>
        </p:nvSpPr>
        <p:spPr>
          <a:xfrm>
            <a:off x="620359" y="2857796"/>
            <a:ext cx="9178259" cy="3482204"/>
          </a:xfrm>
          <a:prstGeom prst="rect">
            <a:avLst/>
          </a:prstGeom>
        </p:spPr>
        <p:txBody>
          <a:bodyPr lIns="0" tIns="0" rIns="0" bIns="0" rtlCol="0" anchor="t">
            <a:spAutoFit/>
          </a:bodyPr>
          <a:lstStyle/>
          <a:p>
            <a:pPr algn="l">
              <a:lnSpc>
                <a:spcPts val="9099"/>
              </a:lnSpc>
            </a:pPr>
            <a:r>
              <a:rPr lang="en-US" sz="8272" b="1">
                <a:solidFill>
                  <a:srgbClr val="FFFFFF"/>
                </a:solidFill>
                <a:latin typeface="Inter Semi-Bold"/>
                <a:ea typeface="Inter Semi-Bold"/>
                <a:cs typeface="Inter Semi-Bold"/>
                <a:sym typeface="Inter Semi-Bold"/>
              </a:rPr>
              <a:t>ETIBORINGIZ UCHUN TASHAKKUR</a:t>
            </a:r>
          </a:p>
        </p:txBody>
      </p:sp>
      <p:sp>
        <p:nvSpPr>
          <p:cNvPr id="15" name="TextBox 15"/>
          <p:cNvSpPr txBox="1"/>
          <p:nvPr/>
        </p:nvSpPr>
        <p:spPr>
          <a:xfrm>
            <a:off x="620359" y="8006342"/>
            <a:ext cx="6963628" cy="935355"/>
          </a:xfrm>
          <a:prstGeom prst="rect">
            <a:avLst/>
          </a:prstGeom>
        </p:spPr>
        <p:txBody>
          <a:bodyPr lIns="0" tIns="0" rIns="0" bIns="0" rtlCol="0" anchor="t">
            <a:spAutoFit/>
          </a:bodyPr>
          <a:lstStyle/>
          <a:p>
            <a:pPr algn="l">
              <a:lnSpc>
                <a:spcPts val="2520"/>
              </a:lnSpc>
            </a:pPr>
            <a:r>
              <a:rPr lang="en-US" sz="1800">
                <a:solidFill>
                  <a:srgbClr val="FFFFFF"/>
                </a:solidFill>
                <a:latin typeface="Inter"/>
                <a:ea typeface="Inter"/>
                <a:cs typeface="Inter"/>
                <a:sym typeface="Inter"/>
              </a:rPr>
              <a:t>Hayot-u erkinlikni sevgan har inson,</a:t>
            </a:r>
          </a:p>
          <a:p>
            <a:pPr algn="l">
              <a:lnSpc>
                <a:spcPts val="2520"/>
              </a:lnSpc>
            </a:pPr>
            <a:r>
              <a:rPr lang="en-US" sz="1800">
                <a:solidFill>
                  <a:srgbClr val="FFFFFF"/>
                </a:solidFill>
                <a:latin typeface="Inter"/>
                <a:ea typeface="Inter"/>
                <a:cs typeface="Inter"/>
                <a:sym typeface="Inter"/>
              </a:rPr>
              <a:t>Shu yo‘lda kurashar har soat, har on.</a:t>
            </a:r>
          </a:p>
          <a:p>
            <a:pPr algn="l">
              <a:lnSpc>
                <a:spcPts val="2520"/>
              </a:lnSpc>
              <a:spcBef>
                <a:spcPct val="0"/>
              </a:spcBef>
            </a:pPr>
            <a:endParaRPr lang="en-US" sz="1800">
              <a:solidFill>
                <a:srgbClr val="FFFFFF"/>
              </a:solidFill>
              <a:latin typeface="Inter"/>
              <a:ea typeface="Inter"/>
              <a:cs typeface="Inter"/>
              <a:sym typeface="Inter"/>
            </a:endParaRPr>
          </a:p>
        </p:txBody>
      </p:sp>
      <p:grpSp>
        <p:nvGrpSpPr>
          <p:cNvPr id="16" name="Group 16"/>
          <p:cNvGrpSpPr/>
          <p:nvPr/>
        </p:nvGrpSpPr>
        <p:grpSpPr>
          <a:xfrm>
            <a:off x="11615139" y="7796800"/>
            <a:ext cx="5644161" cy="633207"/>
            <a:chOff x="0" y="0"/>
            <a:chExt cx="7525549" cy="844276"/>
          </a:xfrm>
        </p:grpSpPr>
        <p:sp>
          <p:nvSpPr>
            <p:cNvPr id="17" name="AutoShape 17"/>
            <p:cNvSpPr/>
            <p:nvPr/>
          </p:nvSpPr>
          <p:spPr>
            <a:xfrm>
              <a:off x="0" y="818876"/>
              <a:ext cx="7525549" cy="0"/>
            </a:xfrm>
            <a:prstGeom prst="line">
              <a:avLst/>
            </a:prstGeom>
            <a:ln w="50800" cap="flat">
              <a:solidFill>
                <a:srgbClr val="FFFFFF"/>
              </a:solidFill>
              <a:prstDash val="solid"/>
              <a:headEnd type="none" w="sm" len="sm"/>
              <a:tailEnd type="none" w="sm" len="sm"/>
            </a:ln>
          </p:spPr>
        </p:sp>
        <p:sp>
          <p:nvSpPr>
            <p:cNvPr id="18" name="TextBox 18"/>
            <p:cNvSpPr txBox="1"/>
            <p:nvPr/>
          </p:nvSpPr>
          <p:spPr>
            <a:xfrm>
              <a:off x="0" y="-38100"/>
              <a:ext cx="6783567" cy="484293"/>
            </a:xfrm>
            <a:prstGeom prst="rect">
              <a:avLst/>
            </a:prstGeom>
          </p:spPr>
          <p:txBody>
            <a:bodyPr lIns="0" tIns="0" rIns="0" bIns="0" rtlCol="0" anchor="t">
              <a:spAutoFit/>
            </a:bodyPr>
            <a:lstStyle/>
            <a:p>
              <a:pPr algn="r">
                <a:lnSpc>
                  <a:spcPts val="3079"/>
                </a:lnSpc>
                <a:spcBef>
                  <a:spcPct val="0"/>
                </a:spcBef>
              </a:pPr>
              <a:endParaRPr/>
            </a:p>
          </p:txBody>
        </p:sp>
        <p:sp>
          <p:nvSpPr>
            <p:cNvPr id="19" name="Freeform 19"/>
            <p:cNvSpPr/>
            <p:nvPr/>
          </p:nvSpPr>
          <p:spPr>
            <a:xfrm>
              <a:off x="7079355" y="0"/>
              <a:ext cx="446193" cy="446193"/>
            </a:xfrm>
            <a:custGeom>
              <a:avLst/>
              <a:gdLst/>
              <a:ahLst/>
              <a:cxnLst/>
              <a:rect l="l" t="t" r="r" b="b"/>
              <a:pathLst>
                <a:path w="446193" h="446193">
                  <a:moveTo>
                    <a:pt x="0" y="0"/>
                  </a:moveTo>
                  <a:lnTo>
                    <a:pt x="446194" y="0"/>
                  </a:lnTo>
                  <a:lnTo>
                    <a:pt x="446194" y="446193"/>
                  </a:lnTo>
                  <a:lnTo>
                    <a:pt x="0" y="4461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20" name="Group 20"/>
          <p:cNvGrpSpPr/>
          <p:nvPr/>
        </p:nvGrpSpPr>
        <p:grpSpPr>
          <a:xfrm>
            <a:off x="11615139" y="6973093"/>
            <a:ext cx="5644161" cy="633207"/>
            <a:chOff x="0" y="0"/>
            <a:chExt cx="7525549" cy="844276"/>
          </a:xfrm>
        </p:grpSpPr>
        <p:sp>
          <p:nvSpPr>
            <p:cNvPr id="21" name="AutoShape 21"/>
            <p:cNvSpPr/>
            <p:nvPr/>
          </p:nvSpPr>
          <p:spPr>
            <a:xfrm>
              <a:off x="0" y="818876"/>
              <a:ext cx="7525549" cy="0"/>
            </a:xfrm>
            <a:prstGeom prst="line">
              <a:avLst/>
            </a:prstGeom>
            <a:ln w="50800" cap="flat">
              <a:solidFill>
                <a:srgbClr val="FFFFFF"/>
              </a:solidFill>
              <a:prstDash val="solid"/>
              <a:headEnd type="none" w="sm" len="sm"/>
              <a:tailEnd type="none" w="sm" len="sm"/>
            </a:ln>
          </p:spPr>
        </p:sp>
        <p:sp>
          <p:nvSpPr>
            <p:cNvPr id="22" name="TextBox 22"/>
            <p:cNvSpPr txBox="1"/>
            <p:nvPr/>
          </p:nvSpPr>
          <p:spPr>
            <a:xfrm>
              <a:off x="0" y="-38100"/>
              <a:ext cx="6783567" cy="484293"/>
            </a:xfrm>
            <a:prstGeom prst="rect">
              <a:avLst/>
            </a:prstGeom>
          </p:spPr>
          <p:txBody>
            <a:bodyPr lIns="0" tIns="0" rIns="0" bIns="0" rtlCol="0" anchor="t">
              <a:spAutoFit/>
            </a:bodyPr>
            <a:lstStyle/>
            <a:p>
              <a:pPr algn="r">
                <a:lnSpc>
                  <a:spcPts val="3079"/>
                </a:lnSpc>
                <a:spcBef>
                  <a:spcPct val="0"/>
                </a:spcBef>
              </a:pPr>
              <a:r>
                <a:rPr lang="en-US" sz="2199" b="1">
                  <a:solidFill>
                    <a:srgbClr val="FFFFFF"/>
                  </a:solidFill>
                  <a:latin typeface="Inter Medium"/>
                  <a:ea typeface="Inter Medium"/>
                  <a:cs typeface="Inter Medium"/>
                  <a:sym typeface="Inter Medium"/>
                </a:rPr>
                <a:t>HTTPS://T.ME/ZIKRILLO001</a:t>
              </a:r>
            </a:p>
          </p:txBody>
        </p:sp>
        <p:sp>
          <p:nvSpPr>
            <p:cNvPr id="23" name="Freeform 23"/>
            <p:cNvSpPr/>
            <p:nvPr/>
          </p:nvSpPr>
          <p:spPr>
            <a:xfrm>
              <a:off x="7079355" y="0"/>
              <a:ext cx="446193" cy="446193"/>
            </a:xfrm>
            <a:custGeom>
              <a:avLst/>
              <a:gdLst/>
              <a:ahLst/>
              <a:cxnLst/>
              <a:rect l="l" t="t" r="r" b="b"/>
              <a:pathLst>
                <a:path w="446193" h="446193">
                  <a:moveTo>
                    <a:pt x="0" y="0"/>
                  </a:moveTo>
                  <a:lnTo>
                    <a:pt x="446194" y="0"/>
                  </a:lnTo>
                  <a:lnTo>
                    <a:pt x="446194" y="446193"/>
                  </a:lnTo>
                  <a:lnTo>
                    <a:pt x="0" y="4461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24" name="Group 24"/>
          <p:cNvGrpSpPr/>
          <p:nvPr/>
        </p:nvGrpSpPr>
        <p:grpSpPr>
          <a:xfrm>
            <a:off x="11615139" y="6140214"/>
            <a:ext cx="5644161" cy="633207"/>
            <a:chOff x="0" y="0"/>
            <a:chExt cx="7525549" cy="844276"/>
          </a:xfrm>
        </p:grpSpPr>
        <p:sp>
          <p:nvSpPr>
            <p:cNvPr id="25" name="AutoShape 25"/>
            <p:cNvSpPr/>
            <p:nvPr/>
          </p:nvSpPr>
          <p:spPr>
            <a:xfrm>
              <a:off x="0" y="818876"/>
              <a:ext cx="7525549" cy="0"/>
            </a:xfrm>
            <a:prstGeom prst="line">
              <a:avLst/>
            </a:prstGeom>
            <a:ln w="50800" cap="flat">
              <a:solidFill>
                <a:srgbClr val="FFFFFF"/>
              </a:solidFill>
              <a:prstDash val="solid"/>
              <a:headEnd type="none" w="sm" len="sm"/>
              <a:tailEnd type="none" w="sm" len="sm"/>
            </a:ln>
          </p:spPr>
        </p:sp>
        <p:sp>
          <p:nvSpPr>
            <p:cNvPr id="26" name="TextBox 26"/>
            <p:cNvSpPr txBox="1"/>
            <p:nvPr/>
          </p:nvSpPr>
          <p:spPr>
            <a:xfrm>
              <a:off x="0" y="-38100"/>
              <a:ext cx="6783567" cy="484293"/>
            </a:xfrm>
            <a:prstGeom prst="rect">
              <a:avLst/>
            </a:prstGeom>
          </p:spPr>
          <p:txBody>
            <a:bodyPr lIns="0" tIns="0" rIns="0" bIns="0" rtlCol="0" anchor="t">
              <a:spAutoFit/>
            </a:bodyPr>
            <a:lstStyle/>
            <a:p>
              <a:pPr algn="r">
                <a:lnSpc>
                  <a:spcPts val="3079"/>
                </a:lnSpc>
                <a:spcBef>
                  <a:spcPct val="0"/>
                </a:spcBef>
              </a:pPr>
              <a:r>
                <a:rPr lang="en-US" sz="2199" b="1">
                  <a:solidFill>
                    <a:srgbClr val="FFFFFF"/>
                  </a:solidFill>
                  <a:latin typeface="Inter Medium"/>
                  <a:ea typeface="Inter Medium"/>
                  <a:cs typeface="Inter Medium"/>
                  <a:sym typeface="Inter Medium"/>
                </a:rPr>
                <a:t>+998977173307</a:t>
              </a:r>
            </a:p>
          </p:txBody>
        </p:sp>
        <p:sp>
          <p:nvSpPr>
            <p:cNvPr id="27" name="Freeform 27"/>
            <p:cNvSpPr/>
            <p:nvPr/>
          </p:nvSpPr>
          <p:spPr>
            <a:xfrm>
              <a:off x="7079355" y="0"/>
              <a:ext cx="446193" cy="446193"/>
            </a:xfrm>
            <a:custGeom>
              <a:avLst/>
              <a:gdLst/>
              <a:ahLst/>
              <a:cxnLst/>
              <a:rect l="l" t="t" r="r" b="b"/>
              <a:pathLst>
                <a:path w="446193" h="446193">
                  <a:moveTo>
                    <a:pt x="0" y="0"/>
                  </a:moveTo>
                  <a:lnTo>
                    <a:pt x="446194" y="0"/>
                  </a:lnTo>
                  <a:lnTo>
                    <a:pt x="446194" y="446193"/>
                  </a:lnTo>
                  <a:lnTo>
                    <a:pt x="0" y="4461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28" name="Freeform 28"/>
          <p:cNvSpPr/>
          <p:nvPr/>
        </p:nvSpPr>
        <p:spPr>
          <a:xfrm flipH="1">
            <a:off x="8189568" y="-3454325"/>
            <a:ext cx="6851142" cy="8229600"/>
          </a:xfrm>
          <a:custGeom>
            <a:avLst/>
            <a:gdLst/>
            <a:ahLst/>
            <a:cxnLst/>
            <a:rect l="l" t="t" r="r" b="b"/>
            <a:pathLst>
              <a:path w="6851142" h="8229600">
                <a:moveTo>
                  <a:pt x="6851142" y="0"/>
                </a:moveTo>
                <a:lnTo>
                  <a:pt x="0" y="0"/>
                </a:lnTo>
                <a:lnTo>
                  <a:pt x="0" y="8229600"/>
                </a:lnTo>
                <a:lnTo>
                  <a:pt x="6851142" y="8229600"/>
                </a:lnTo>
                <a:lnTo>
                  <a:pt x="6851142" y="0"/>
                </a:lnTo>
                <a:close/>
              </a:path>
            </a:pathLst>
          </a:custGeom>
          <a:blipFill>
            <a:blip r:embed="rId4"/>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H="1">
            <a:off x="13833729" y="6523677"/>
            <a:ext cx="6851142" cy="8229600"/>
          </a:xfrm>
          <a:custGeom>
            <a:avLst/>
            <a:gdLst/>
            <a:ahLst/>
            <a:cxnLst/>
            <a:rect l="l" t="t" r="r" b="b"/>
            <a:pathLst>
              <a:path w="6851142" h="8229600">
                <a:moveTo>
                  <a:pt x="6851142" y="0"/>
                </a:moveTo>
                <a:lnTo>
                  <a:pt x="0" y="0"/>
                </a:lnTo>
                <a:lnTo>
                  <a:pt x="0" y="8229600"/>
                </a:lnTo>
                <a:lnTo>
                  <a:pt x="6851142" y="8229600"/>
                </a:lnTo>
                <a:lnTo>
                  <a:pt x="6851142" y="0"/>
                </a:lnTo>
                <a:close/>
              </a:path>
            </a:pathLst>
          </a:custGeom>
          <a:blipFill>
            <a:blip r:embed="rId2"/>
            <a:stretch>
              <a:fillRect/>
            </a:stretch>
          </a:blipFill>
        </p:spPr>
      </p:sp>
      <p:grpSp>
        <p:nvGrpSpPr>
          <p:cNvPr id="3" name="Group 3"/>
          <p:cNvGrpSpPr/>
          <p:nvPr/>
        </p:nvGrpSpPr>
        <p:grpSpPr>
          <a:xfrm>
            <a:off x="2469125" y="2309343"/>
            <a:ext cx="13349749" cy="3942724"/>
            <a:chOff x="0" y="0"/>
            <a:chExt cx="3515983" cy="1038413"/>
          </a:xfrm>
        </p:grpSpPr>
        <p:sp>
          <p:nvSpPr>
            <p:cNvPr id="4" name="Freeform 4"/>
            <p:cNvSpPr/>
            <p:nvPr/>
          </p:nvSpPr>
          <p:spPr>
            <a:xfrm>
              <a:off x="0" y="0"/>
              <a:ext cx="3515983" cy="1038413"/>
            </a:xfrm>
            <a:custGeom>
              <a:avLst/>
              <a:gdLst/>
              <a:ahLst/>
              <a:cxnLst/>
              <a:rect l="l" t="t" r="r" b="b"/>
              <a:pathLst>
                <a:path w="3515983" h="1038413">
                  <a:moveTo>
                    <a:pt x="29576" y="0"/>
                  </a:moveTo>
                  <a:lnTo>
                    <a:pt x="3486407" y="0"/>
                  </a:lnTo>
                  <a:cubicBezTo>
                    <a:pt x="3494251" y="0"/>
                    <a:pt x="3501774" y="3116"/>
                    <a:pt x="3507321" y="8663"/>
                  </a:cubicBezTo>
                  <a:cubicBezTo>
                    <a:pt x="3512867" y="14209"/>
                    <a:pt x="3515983" y="21732"/>
                    <a:pt x="3515983" y="29576"/>
                  </a:cubicBezTo>
                  <a:lnTo>
                    <a:pt x="3515983" y="1008836"/>
                  </a:lnTo>
                  <a:cubicBezTo>
                    <a:pt x="3515983" y="1016681"/>
                    <a:pt x="3512867" y="1024203"/>
                    <a:pt x="3507321" y="1029750"/>
                  </a:cubicBezTo>
                  <a:cubicBezTo>
                    <a:pt x="3501774" y="1035297"/>
                    <a:pt x="3494251" y="1038413"/>
                    <a:pt x="3486407" y="1038413"/>
                  </a:cubicBezTo>
                  <a:lnTo>
                    <a:pt x="29576" y="1038413"/>
                  </a:lnTo>
                  <a:cubicBezTo>
                    <a:pt x="13242" y="1038413"/>
                    <a:pt x="0" y="1025171"/>
                    <a:pt x="0" y="1008836"/>
                  </a:cubicBezTo>
                  <a:lnTo>
                    <a:pt x="0" y="29576"/>
                  </a:lnTo>
                  <a:cubicBezTo>
                    <a:pt x="0" y="13242"/>
                    <a:pt x="13242" y="0"/>
                    <a:pt x="29576" y="0"/>
                  </a:cubicBezTo>
                  <a:close/>
                </a:path>
              </a:pathLst>
            </a:custGeom>
            <a:solidFill>
              <a:srgbClr val="000000">
                <a:alpha val="0"/>
              </a:srgbClr>
            </a:solidFill>
            <a:ln w="38100" cap="rnd">
              <a:solidFill>
                <a:srgbClr val="FFFFFF"/>
              </a:solidFill>
              <a:prstDash val="solid"/>
              <a:round/>
            </a:ln>
          </p:spPr>
        </p:sp>
        <p:sp>
          <p:nvSpPr>
            <p:cNvPr id="5" name="TextBox 5"/>
            <p:cNvSpPr txBox="1"/>
            <p:nvPr/>
          </p:nvSpPr>
          <p:spPr>
            <a:xfrm>
              <a:off x="0" y="-38100"/>
              <a:ext cx="3515983" cy="1076513"/>
            </a:xfrm>
            <a:prstGeom prst="rect">
              <a:avLst/>
            </a:prstGeom>
          </p:spPr>
          <p:txBody>
            <a:bodyPr lIns="50800" tIns="50800" rIns="50800" bIns="50800" rtlCol="0" anchor="ctr"/>
            <a:lstStyle/>
            <a:p>
              <a:pPr algn="ctr">
                <a:lnSpc>
                  <a:spcPts val="3079"/>
                </a:lnSpc>
              </a:pPr>
              <a:endParaRPr/>
            </a:p>
          </p:txBody>
        </p:sp>
      </p:grpSp>
      <p:grpSp>
        <p:nvGrpSpPr>
          <p:cNvPr id="6" name="Group 6"/>
          <p:cNvGrpSpPr/>
          <p:nvPr/>
        </p:nvGrpSpPr>
        <p:grpSpPr>
          <a:xfrm>
            <a:off x="2674222" y="2429326"/>
            <a:ext cx="12939556" cy="3671348"/>
            <a:chOff x="0" y="0"/>
            <a:chExt cx="1295788" cy="367655"/>
          </a:xfrm>
        </p:grpSpPr>
        <p:sp>
          <p:nvSpPr>
            <p:cNvPr id="7" name="Freeform 7"/>
            <p:cNvSpPr/>
            <p:nvPr/>
          </p:nvSpPr>
          <p:spPr>
            <a:xfrm>
              <a:off x="0" y="0"/>
              <a:ext cx="1295788" cy="367655"/>
            </a:xfrm>
            <a:custGeom>
              <a:avLst/>
              <a:gdLst/>
              <a:ahLst/>
              <a:cxnLst/>
              <a:rect l="l" t="t" r="r" b="b"/>
              <a:pathLst>
                <a:path w="1295788" h="367655">
                  <a:moveTo>
                    <a:pt x="30514" y="0"/>
                  </a:moveTo>
                  <a:lnTo>
                    <a:pt x="1265274" y="0"/>
                  </a:lnTo>
                  <a:cubicBezTo>
                    <a:pt x="1282127" y="0"/>
                    <a:pt x="1295788" y="13662"/>
                    <a:pt x="1295788" y="30514"/>
                  </a:cubicBezTo>
                  <a:lnTo>
                    <a:pt x="1295788" y="337141"/>
                  </a:lnTo>
                  <a:cubicBezTo>
                    <a:pt x="1295788" y="345234"/>
                    <a:pt x="1292574" y="352995"/>
                    <a:pt x="1286851" y="358717"/>
                  </a:cubicBezTo>
                  <a:cubicBezTo>
                    <a:pt x="1281128" y="364440"/>
                    <a:pt x="1273367" y="367655"/>
                    <a:pt x="1265274" y="367655"/>
                  </a:cubicBezTo>
                  <a:lnTo>
                    <a:pt x="30514" y="367655"/>
                  </a:lnTo>
                  <a:cubicBezTo>
                    <a:pt x="22421" y="367655"/>
                    <a:pt x="14660" y="364440"/>
                    <a:pt x="8937" y="358717"/>
                  </a:cubicBezTo>
                  <a:cubicBezTo>
                    <a:pt x="3215" y="352995"/>
                    <a:pt x="0" y="345234"/>
                    <a:pt x="0" y="337141"/>
                  </a:cubicBezTo>
                  <a:lnTo>
                    <a:pt x="0" y="30514"/>
                  </a:lnTo>
                  <a:cubicBezTo>
                    <a:pt x="0" y="22421"/>
                    <a:pt x="3215" y="14660"/>
                    <a:pt x="8937" y="8937"/>
                  </a:cubicBezTo>
                  <a:cubicBezTo>
                    <a:pt x="14660" y="3215"/>
                    <a:pt x="22421" y="0"/>
                    <a:pt x="30514" y="0"/>
                  </a:cubicBezTo>
                  <a:close/>
                </a:path>
              </a:pathLst>
            </a:custGeom>
            <a:blipFill>
              <a:blip r:embed="rId3"/>
              <a:stretch>
                <a:fillRect t="-17625" b="-17625"/>
              </a:stretch>
            </a:blipFill>
          </p:spPr>
        </p:sp>
      </p:grpSp>
      <p:grpSp>
        <p:nvGrpSpPr>
          <p:cNvPr id="8" name="Group 8"/>
          <p:cNvGrpSpPr/>
          <p:nvPr/>
        </p:nvGrpSpPr>
        <p:grpSpPr>
          <a:xfrm>
            <a:off x="1028700" y="1028700"/>
            <a:ext cx="3923193" cy="1075229"/>
            <a:chOff x="0" y="0"/>
            <a:chExt cx="5230924" cy="1433639"/>
          </a:xfrm>
        </p:grpSpPr>
        <p:grpSp>
          <p:nvGrpSpPr>
            <p:cNvPr id="9" name="Group 9"/>
            <p:cNvGrpSpPr/>
            <p:nvPr/>
          </p:nvGrpSpPr>
          <p:grpSpPr>
            <a:xfrm>
              <a:off x="0" y="0"/>
              <a:ext cx="5230924" cy="1433639"/>
              <a:chOff x="0" y="0"/>
              <a:chExt cx="1033269" cy="283188"/>
            </a:xfrm>
          </p:grpSpPr>
          <p:sp>
            <p:nvSpPr>
              <p:cNvPr id="10" name="Freeform 10"/>
              <p:cNvSpPr/>
              <p:nvPr/>
            </p:nvSpPr>
            <p:spPr>
              <a:xfrm>
                <a:off x="0" y="0"/>
                <a:ext cx="1033269" cy="283188"/>
              </a:xfrm>
              <a:custGeom>
                <a:avLst/>
                <a:gdLst/>
                <a:ahLst/>
                <a:cxnLst/>
                <a:rect l="l" t="t" r="r" b="b"/>
                <a:pathLst>
                  <a:path w="1033269" h="283188">
                    <a:moveTo>
                      <a:pt x="100642" y="0"/>
                    </a:moveTo>
                    <a:lnTo>
                      <a:pt x="932627" y="0"/>
                    </a:lnTo>
                    <a:cubicBezTo>
                      <a:pt x="959319" y="0"/>
                      <a:pt x="984918" y="10603"/>
                      <a:pt x="1003792" y="29477"/>
                    </a:cubicBezTo>
                    <a:cubicBezTo>
                      <a:pt x="1022666" y="48351"/>
                      <a:pt x="1033269" y="73950"/>
                      <a:pt x="1033269" y="100642"/>
                    </a:cubicBezTo>
                    <a:lnTo>
                      <a:pt x="1033269" y="182546"/>
                    </a:lnTo>
                    <a:cubicBezTo>
                      <a:pt x="1033269" y="209238"/>
                      <a:pt x="1022666" y="234837"/>
                      <a:pt x="1003792" y="253711"/>
                    </a:cubicBezTo>
                    <a:cubicBezTo>
                      <a:pt x="984918" y="272585"/>
                      <a:pt x="959319" y="283188"/>
                      <a:pt x="932627" y="283188"/>
                    </a:cubicBezTo>
                    <a:lnTo>
                      <a:pt x="100642" y="283188"/>
                    </a:lnTo>
                    <a:cubicBezTo>
                      <a:pt x="45059" y="283188"/>
                      <a:pt x="0" y="238129"/>
                      <a:pt x="0" y="182546"/>
                    </a:cubicBezTo>
                    <a:lnTo>
                      <a:pt x="0" y="100642"/>
                    </a:lnTo>
                    <a:cubicBezTo>
                      <a:pt x="0" y="45059"/>
                      <a:pt x="45059" y="0"/>
                      <a:pt x="100642" y="0"/>
                    </a:cubicBezTo>
                    <a:close/>
                  </a:path>
                </a:pathLst>
              </a:custGeom>
              <a:solidFill>
                <a:srgbClr val="000000">
                  <a:alpha val="0"/>
                </a:srgbClr>
              </a:solidFill>
              <a:ln w="38100" cap="rnd">
                <a:solidFill>
                  <a:srgbClr val="FFFFFF"/>
                </a:solidFill>
                <a:prstDash val="solid"/>
                <a:round/>
              </a:ln>
            </p:spPr>
          </p:sp>
          <p:sp>
            <p:nvSpPr>
              <p:cNvPr id="11" name="TextBox 11"/>
              <p:cNvSpPr txBox="1"/>
              <p:nvPr/>
            </p:nvSpPr>
            <p:spPr>
              <a:xfrm>
                <a:off x="0" y="-38100"/>
                <a:ext cx="1033269" cy="321288"/>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340203" y="195273"/>
              <a:ext cx="4550518" cy="1004993"/>
            </a:xfrm>
            <a:prstGeom prst="rect">
              <a:avLst/>
            </a:prstGeom>
          </p:spPr>
          <p:txBody>
            <a:bodyPr lIns="0" tIns="0" rIns="0" bIns="0" rtlCol="0" anchor="t">
              <a:spAutoFit/>
            </a:bodyPr>
            <a:lstStyle/>
            <a:p>
              <a:pPr algn="ctr">
                <a:lnSpc>
                  <a:spcPts val="3079"/>
                </a:lnSpc>
                <a:spcBef>
                  <a:spcPct val="0"/>
                </a:spcBef>
              </a:pPr>
              <a:r>
                <a:rPr lang="en-US" sz="2199" b="1">
                  <a:solidFill>
                    <a:srgbClr val="FFFFFF"/>
                  </a:solidFill>
                  <a:latin typeface="Inter Medium"/>
                  <a:ea typeface="Inter Medium"/>
                  <a:cs typeface="Inter Medium"/>
                  <a:sym typeface="Inter Medium"/>
                </a:rPr>
                <a:t>DATA STRUCTURES AND ALGORITHMS</a:t>
              </a:r>
            </a:p>
          </p:txBody>
        </p:sp>
      </p:grpSp>
      <p:grpSp>
        <p:nvGrpSpPr>
          <p:cNvPr id="13" name="Group 13"/>
          <p:cNvGrpSpPr/>
          <p:nvPr/>
        </p:nvGrpSpPr>
        <p:grpSpPr>
          <a:xfrm>
            <a:off x="15380431" y="1028700"/>
            <a:ext cx="1878869" cy="684704"/>
            <a:chOff x="0" y="0"/>
            <a:chExt cx="2505159" cy="912939"/>
          </a:xfrm>
        </p:grpSpPr>
        <p:grpSp>
          <p:nvGrpSpPr>
            <p:cNvPr id="14" name="Group 14"/>
            <p:cNvGrpSpPr/>
            <p:nvPr/>
          </p:nvGrpSpPr>
          <p:grpSpPr>
            <a:xfrm>
              <a:off x="0" y="0"/>
              <a:ext cx="2505159" cy="912939"/>
              <a:chOff x="0" y="0"/>
              <a:chExt cx="494846" cy="180334"/>
            </a:xfrm>
          </p:grpSpPr>
          <p:sp>
            <p:nvSpPr>
              <p:cNvPr id="15" name="Freeform 15"/>
              <p:cNvSpPr/>
              <p:nvPr/>
            </p:nvSpPr>
            <p:spPr>
              <a:xfrm>
                <a:off x="0" y="0"/>
                <a:ext cx="494846" cy="180334"/>
              </a:xfrm>
              <a:custGeom>
                <a:avLst/>
                <a:gdLst/>
                <a:ahLst/>
                <a:cxnLst/>
                <a:rect l="l" t="t" r="r" b="b"/>
                <a:pathLst>
                  <a:path w="494846" h="180334">
                    <a:moveTo>
                      <a:pt x="90167" y="0"/>
                    </a:moveTo>
                    <a:lnTo>
                      <a:pt x="404679" y="0"/>
                    </a:lnTo>
                    <a:cubicBezTo>
                      <a:pt x="428593" y="0"/>
                      <a:pt x="451527" y="9500"/>
                      <a:pt x="468437" y="26409"/>
                    </a:cubicBezTo>
                    <a:cubicBezTo>
                      <a:pt x="485346" y="43319"/>
                      <a:pt x="494846" y="66253"/>
                      <a:pt x="494846" y="90167"/>
                    </a:cubicBezTo>
                    <a:lnTo>
                      <a:pt x="494846" y="90167"/>
                    </a:lnTo>
                    <a:cubicBezTo>
                      <a:pt x="494846" y="114081"/>
                      <a:pt x="485346" y="137015"/>
                      <a:pt x="468437" y="153924"/>
                    </a:cubicBezTo>
                    <a:cubicBezTo>
                      <a:pt x="451527" y="170834"/>
                      <a:pt x="428593" y="180334"/>
                      <a:pt x="404679" y="180334"/>
                    </a:cubicBezTo>
                    <a:lnTo>
                      <a:pt x="90167" y="180334"/>
                    </a:lnTo>
                    <a:cubicBezTo>
                      <a:pt x="66253" y="180334"/>
                      <a:pt x="43319" y="170834"/>
                      <a:pt x="26409" y="153924"/>
                    </a:cubicBezTo>
                    <a:cubicBezTo>
                      <a:pt x="9500" y="137015"/>
                      <a:pt x="0" y="114081"/>
                      <a:pt x="0" y="90167"/>
                    </a:cubicBezTo>
                    <a:lnTo>
                      <a:pt x="0" y="90167"/>
                    </a:lnTo>
                    <a:cubicBezTo>
                      <a:pt x="0" y="66253"/>
                      <a:pt x="9500" y="43319"/>
                      <a:pt x="26409" y="26409"/>
                    </a:cubicBezTo>
                    <a:cubicBezTo>
                      <a:pt x="43319" y="9500"/>
                      <a:pt x="66253" y="0"/>
                      <a:pt x="90167" y="0"/>
                    </a:cubicBezTo>
                    <a:close/>
                  </a:path>
                </a:pathLst>
              </a:custGeom>
              <a:solidFill>
                <a:srgbClr val="000000">
                  <a:alpha val="0"/>
                </a:srgbClr>
              </a:solidFill>
              <a:ln w="38100" cap="rnd">
                <a:solidFill>
                  <a:srgbClr val="FFFFFF"/>
                </a:solidFill>
                <a:prstDash val="solid"/>
                <a:round/>
              </a:ln>
            </p:spPr>
          </p:sp>
          <p:sp>
            <p:nvSpPr>
              <p:cNvPr id="16" name="TextBox 16"/>
              <p:cNvSpPr txBox="1"/>
              <p:nvPr/>
            </p:nvSpPr>
            <p:spPr>
              <a:xfrm>
                <a:off x="0" y="-38100"/>
                <a:ext cx="494846" cy="218434"/>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64799" y="195273"/>
              <a:ext cx="2375561" cy="484293"/>
            </a:xfrm>
            <a:prstGeom prst="rect">
              <a:avLst/>
            </a:prstGeom>
          </p:spPr>
          <p:txBody>
            <a:bodyPr lIns="0" tIns="0" rIns="0" bIns="0" rtlCol="0" anchor="t">
              <a:spAutoFit/>
            </a:bodyPr>
            <a:lstStyle/>
            <a:p>
              <a:pPr algn="ctr">
                <a:lnSpc>
                  <a:spcPts val="3079"/>
                </a:lnSpc>
                <a:spcBef>
                  <a:spcPct val="0"/>
                </a:spcBef>
              </a:pPr>
              <a:r>
                <a:rPr lang="en-US" sz="2199" b="1">
                  <a:solidFill>
                    <a:srgbClr val="FFFFFF"/>
                  </a:solidFill>
                  <a:latin typeface="Inter Medium"/>
                  <a:ea typeface="Inter Medium"/>
                  <a:cs typeface="Inter Medium"/>
                  <a:sym typeface="Inter Medium"/>
                </a:rPr>
                <a:t>PAGE 02</a:t>
              </a:r>
            </a:p>
          </p:txBody>
        </p:sp>
      </p:grpSp>
      <p:sp>
        <p:nvSpPr>
          <p:cNvPr id="18" name="TextBox 18"/>
          <p:cNvSpPr txBox="1"/>
          <p:nvPr/>
        </p:nvSpPr>
        <p:spPr>
          <a:xfrm>
            <a:off x="6870001" y="7046562"/>
            <a:ext cx="9717002" cy="1564005"/>
          </a:xfrm>
          <a:prstGeom prst="rect">
            <a:avLst/>
          </a:prstGeom>
        </p:spPr>
        <p:txBody>
          <a:bodyPr lIns="0" tIns="0" rIns="0" bIns="0" rtlCol="0" anchor="t">
            <a:spAutoFit/>
          </a:bodyPr>
          <a:lstStyle/>
          <a:p>
            <a:pPr algn="l">
              <a:lnSpc>
                <a:spcPts val="2520"/>
              </a:lnSpc>
              <a:spcBef>
                <a:spcPct val="0"/>
              </a:spcBef>
            </a:pPr>
            <a:r>
              <a:rPr lang="en-US" sz="1800">
                <a:solidFill>
                  <a:srgbClr val="FFFFFF"/>
                </a:solidFill>
                <a:latin typeface="Inter"/>
                <a:ea typeface="Inter"/>
                <a:cs typeface="Inter"/>
                <a:sym typeface="Inter"/>
              </a:rPr>
              <a:t>Malumotlarni qidirish istalgan ilova, sayt va programmalar uchun kerak bo’ladi. Google va Youtube kabi ilovalar son-sanoqsiz malumotlar ichidan biz qidirayotgan malumotni ko’z yumib ochguningizgacha bajaradi.  Nima deb o’ylaysizlar ular buni qanday qiladi. Biz uchun binary search algoritmi qidirib topishda juda qulay hisoblanadi lekin bu qidirish algoritmlari faqat saralangan malumotlar uchun yaxshi ishlaydi.  </a:t>
            </a:r>
          </a:p>
        </p:txBody>
      </p:sp>
      <p:sp>
        <p:nvSpPr>
          <p:cNvPr id="19" name="TextBox 19"/>
          <p:cNvSpPr txBox="1"/>
          <p:nvPr/>
        </p:nvSpPr>
        <p:spPr>
          <a:xfrm>
            <a:off x="1028700" y="8277020"/>
            <a:ext cx="7357198" cy="647872"/>
          </a:xfrm>
          <a:prstGeom prst="rect">
            <a:avLst/>
          </a:prstGeom>
        </p:spPr>
        <p:txBody>
          <a:bodyPr lIns="0" tIns="0" rIns="0" bIns="0" rtlCol="0" anchor="t">
            <a:spAutoFit/>
          </a:bodyPr>
          <a:lstStyle/>
          <a:p>
            <a:pPr algn="l">
              <a:lnSpc>
                <a:spcPts val="4964"/>
              </a:lnSpc>
            </a:pPr>
            <a:r>
              <a:rPr lang="en-US" sz="4513" b="1">
                <a:solidFill>
                  <a:srgbClr val="FFFFFF"/>
                </a:solidFill>
                <a:latin typeface="Inter Semi-Bold"/>
                <a:ea typeface="Inter Semi-Bold"/>
                <a:cs typeface="Inter Semi-Bold"/>
                <a:sym typeface="Inter Semi-Bold"/>
              </a:rPr>
              <a:t>SORTING(SARALASH)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H="1">
            <a:off x="13833729" y="6523677"/>
            <a:ext cx="6851142" cy="8229600"/>
          </a:xfrm>
          <a:custGeom>
            <a:avLst/>
            <a:gdLst/>
            <a:ahLst/>
            <a:cxnLst/>
            <a:rect l="l" t="t" r="r" b="b"/>
            <a:pathLst>
              <a:path w="6851142" h="8229600">
                <a:moveTo>
                  <a:pt x="6851142" y="0"/>
                </a:moveTo>
                <a:lnTo>
                  <a:pt x="0" y="0"/>
                </a:lnTo>
                <a:lnTo>
                  <a:pt x="0" y="8229600"/>
                </a:lnTo>
                <a:lnTo>
                  <a:pt x="6851142" y="8229600"/>
                </a:lnTo>
                <a:lnTo>
                  <a:pt x="6851142" y="0"/>
                </a:lnTo>
                <a:close/>
              </a:path>
            </a:pathLst>
          </a:custGeom>
          <a:blipFill>
            <a:blip r:embed="rId2"/>
            <a:stretch>
              <a:fillRect/>
            </a:stretch>
          </a:blipFill>
        </p:spPr>
      </p:sp>
      <p:grpSp>
        <p:nvGrpSpPr>
          <p:cNvPr id="3" name="Group 3"/>
          <p:cNvGrpSpPr/>
          <p:nvPr/>
        </p:nvGrpSpPr>
        <p:grpSpPr>
          <a:xfrm>
            <a:off x="2469125" y="2309343"/>
            <a:ext cx="12501655" cy="4586647"/>
            <a:chOff x="0" y="0"/>
            <a:chExt cx="3292617" cy="1208006"/>
          </a:xfrm>
        </p:grpSpPr>
        <p:sp>
          <p:nvSpPr>
            <p:cNvPr id="4" name="Freeform 4"/>
            <p:cNvSpPr/>
            <p:nvPr/>
          </p:nvSpPr>
          <p:spPr>
            <a:xfrm>
              <a:off x="0" y="0"/>
              <a:ext cx="3292617" cy="1208006"/>
            </a:xfrm>
            <a:custGeom>
              <a:avLst/>
              <a:gdLst/>
              <a:ahLst/>
              <a:cxnLst/>
              <a:rect l="l" t="t" r="r" b="b"/>
              <a:pathLst>
                <a:path w="3292617" h="1208006">
                  <a:moveTo>
                    <a:pt x="31583" y="0"/>
                  </a:moveTo>
                  <a:lnTo>
                    <a:pt x="3261034" y="0"/>
                  </a:lnTo>
                  <a:cubicBezTo>
                    <a:pt x="3278477" y="0"/>
                    <a:pt x="3292617" y="14140"/>
                    <a:pt x="3292617" y="31583"/>
                  </a:cubicBezTo>
                  <a:lnTo>
                    <a:pt x="3292617" y="1176423"/>
                  </a:lnTo>
                  <a:cubicBezTo>
                    <a:pt x="3292617" y="1193866"/>
                    <a:pt x="3278477" y="1208006"/>
                    <a:pt x="3261034" y="1208006"/>
                  </a:cubicBezTo>
                  <a:lnTo>
                    <a:pt x="31583" y="1208006"/>
                  </a:lnTo>
                  <a:cubicBezTo>
                    <a:pt x="14140" y="1208006"/>
                    <a:pt x="0" y="1193866"/>
                    <a:pt x="0" y="1176423"/>
                  </a:cubicBezTo>
                  <a:lnTo>
                    <a:pt x="0" y="31583"/>
                  </a:lnTo>
                  <a:cubicBezTo>
                    <a:pt x="0" y="14140"/>
                    <a:pt x="14140" y="0"/>
                    <a:pt x="31583" y="0"/>
                  </a:cubicBezTo>
                  <a:close/>
                </a:path>
              </a:pathLst>
            </a:custGeom>
            <a:solidFill>
              <a:srgbClr val="000000">
                <a:alpha val="0"/>
              </a:srgbClr>
            </a:solidFill>
            <a:ln w="38100" cap="rnd">
              <a:solidFill>
                <a:srgbClr val="FFFFFF"/>
              </a:solidFill>
              <a:prstDash val="solid"/>
              <a:round/>
            </a:ln>
          </p:spPr>
        </p:sp>
        <p:sp>
          <p:nvSpPr>
            <p:cNvPr id="5" name="TextBox 5"/>
            <p:cNvSpPr txBox="1"/>
            <p:nvPr/>
          </p:nvSpPr>
          <p:spPr>
            <a:xfrm>
              <a:off x="0" y="-38100"/>
              <a:ext cx="3292617" cy="1246106"/>
            </a:xfrm>
            <a:prstGeom prst="rect">
              <a:avLst/>
            </a:prstGeom>
          </p:spPr>
          <p:txBody>
            <a:bodyPr lIns="50800" tIns="50800" rIns="50800" bIns="50800" rtlCol="0" anchor="ctr"/>
            <a:lstStyle/>
            <a:p>
              <a:pPr algn="ctr">
                <a:lnSpc>
                  <a:spcPts val="3079"/>
                </a:lnSpc>
              </a:pPr>
              <a:endParaRPr/>
            </a:p>
          </p:txBody>
        </p:sp>
      </p:grpSp>
      <p:grpSp>
        <p:nvGrpSpPr>
          <p:cNvPr id="6" name="Group 6"/>
          <p:cNvGrpSpPr/>
          <p:nvPr/>
        </p:nvGrpSpPr>
        <p:grpSpPr>
          <a:xfrm>
            <a:off x="2674222" y="2460219"/>
            <a:ext cx="12154285" cy="4268155"/>
            <a:chOff x="0" y="0"/>
            <a:chExt cx="1217150" cy="427420"/>
          </a:xfrm>
        </p:grpSpPr>
        <p:sp>
          <p:nvSpPr>
            <p:cNvPr id="7" name="Freeform 7"/>
            <p:cNvSpPr/>
            <p:nvPr/>
          </p:nvSpPr>
          <p:spPr>
            <a:xfrm>
              <a:off x="0" y="0"/>
              <a:ext cx="1217150" cy="427420"/>
            </a:xfrm>
            <a:custGeom>
              <a:avLst/>
              <a:gdLst/>
              <a:ahLst/>
              <a:cxnLst/>
              <a:rect l="l" t="t" r="r" b="b"/>
              <a:pathLst>
                <a:path w="1217150" h="427420">
                  <a:moveTo>
                    <a:pt x="32485" y="0"/>
                  </a:moveTo>
                  <a:lnTo>
                    <a:pt x="1184664" y="0"/>
                  </a:lnTo>
                  <a:cubicBezTo>
                    <a:pt x="1193280" y="0"/>
                    <a:pt x="1201543" y="3423"/>
                    <a:pt x="1207635" y="9515"/>
                  </a:cubicBezTo>
                  <a:cubicBezTo>
                    <a:pt x="1213727" y="15607"/>
                    <a:pt x="1217150" y="23870"/>
                    <a:pt x="1217150" y="32485"/>
                  </a:cubicBezTo>
                  <a:lnTo>
                    <a:pt x="1217150" y="394934"/>
                  </a:lnTo>
                  <a:cubicBezTo>
                    <a:pt x="1217150" y="412876"/>
                    <a:pt x="1202606" y="427420"/>
                    <a:pt x="1184664" y="427420"/>
                  </a:cubicBezTo>
                  <a:lnTo>
                    <a:pt x="32485" y="427420"/>
                  </a:lnTo>
                  <a:cubicBezTo>
                    <a:pt x="23870" y="427420"/>
                    <a:pt x="15607" y="423997"/>
                    <a:pt x="9515" y="417905"/>
                  </a:cubicBezTo>
                  <a:cubicBezTo>
                    <a:pt x="3423" y="411813"/>
                    <a:pt x="0" y="403550"/>
                    <a:pt x="0" y="394934"/>
                  </a:cubicBezTo>
                  <a:lnTo>
                    <a:pt x="0" y="32485"/>
                  </a:lnTo>
                  <a:cubicBezTo>
                    <a:pt x="0" y="23870"/>
                    <a:pt x="3423" y="15607"/>
                    <a:pt x="9515" y="9515"/>
                  </a:cubicBezTo>
                  <a:cubicBezTo>
                    <a:pt x="15607" y="3423"/>
                    <a:pt x="23870" y="0"/>
                    <a:pt x="32485" y="0"/>
                  </a:cubicBezTo>
                  <a:close/>
                </a:path>
              </a:pathLst>
            </a:custGeom>
            <a:blipFill>
              <a:blip r:embed="rId3"/>
              <a:stretch>
                <a:fillRect t="-1258" b="-1258"/>
              </a:stretch>
            </a:blipFill>
          </p:spPr>
        </p:sp>
      </p:grpSp>
      <p:grpSp>
        <p:nvGrpSpPr>
          <p:cNvPr id="8" name="Group 8"/>
          <p:cNvGrpSpPr/>
          <p:nvPr/>
        </p:nvGrpSpPr>
        <p:grpSpPr>
          <a:xfrm>
            <a:off x="1028700" y="1028700"/>
            <a:ext cx="3923193" cy="1075229"/>
            <a:chOff x="0" y="0"/>
            <a:chExt cx="5230924" cy="1433639"/>
          </a:xfrm>
        </p:grpSpPr>
        <p:grpSp>
          <p:nvGrpSpPr>
            <p:cNvPr id="9" name="Group 9"/>
            <p:cNvGrpSpPr/>
            <p:nvPr/>
          </p:nvGrpSpPr>
          <p:grpSpPr>
            <a:xfrm>
              <a:off x="0" y="0"/>
              <a:ext cx="5230924" cy="1433639"/>
              <a:chOff x="0" y="0"/>
              <a:chExt cx="1033269" cy="283188"/>
            </a:xfrm>
          </p:grpSpPr>
          <p:sp>
            <p:nvSpPr>
              <p:cNvPr id="10" name="Freeform 10"/>
              <p:cNvSpPr/>
              <p:nvPr/>
            </p:nvSpPr>
            <p:spPr>
              <a:xfrm>
                <a:off x="0" y="0"/>
                <a:ext cx="1033269" cy="283188"/>
              </a:xfrm>
              <a:custGeom>
                <a:avLst/>
                <a:gdLst/>
                <a:ahLst/>
                <a:cxnLst/>
                <a:rect l="l" t="t" r="r" b="b"/>
                <a:pathLst>
                  <a:path w="1033269" h="283188">
                    <a:moveTo>
                      <a:pt x="100642" y="0"/>
                    </a:moveTo>
                    <a:lnTo>
                      <a:pt x="932627" y="0"/>
                    </a:lnTo>
                    <a:cubicBezTo>
                      <a:pt x="959319" y="0"/>
                      <a:pt x="984918" y="10603"/>
                      <a:pt x="1003792" y="29477"/>
                    </a:cubicBezTo>
                    <a:cubicBezTo>
                      <a:pt x="1022666" y="48351"/>
                      <a:pt x="1033269" y="73950"/>
                      <a:pt x="1033269" y="100642"/>
                    </a:cubicBezTo>
                    <a:lnTo>
                      <a:pt x="1033269" y="182546"/>
                    </a:lnTo>
                    <a:cubicBezTo>
                      <a:pt x="1033269" y="209238"/>
                      <a:pt x="1022666" y="234837"/>
                      <a:pt x="1003792" y="253711"/>
                    </a:cubicBezTo>
                    <a:cubicBezTo>
                      <a:pt x="984918" y="272585"/>
                      <a:pt x="959319" y="283188"/>
                      <a:pt x="932627" y="283188"/>
                    </a:cubicBezTo>
                    <a:lnTo>
                      <a:pt x="100642" y="283188"/>
                    </a:lnTo>
                    <a:cubicBezTo>
                      <a:pt x="45059" y="283188"/>
                      <a:pt x="0" y="238129"/>
                      <a:pt x="0" y="182546"/>
                    </a:cubicBezTo>
                    <a:lnTo>
                      <a:pt x="0" y="100642"/>
                    </a:lnTo>
                    <a:cubicBezTo>
                      <a:pt x="0" y="45059"/>
                      <a:pt x="45059" y="0"/>
                      <a:pt x="100642" y="0"/>
                    </a:cubicBezTo>
                    <a:close/>
                  </a:path>
                </a:pathLst>
              </a:custGeom>
              <a:solidFill>
                <a:srgbClr val="000000">
                  <a:alpha val="0"/>
                </a:srgbClr>
              </a:solidFill>
              <a:ln w="38100" cap="rnd">
                <a:solidFill>
                  <a:srgbClr val="FFFFFF"/>
                </a:solidFill>
                <a:prstDash val="solid"/>
                <a:round/>
              </a:ln>
            </p:spPr>
          </p:sp>
          <p:sp>
            <p:nvSpPr>
              <p:cNvPr id="11" name="TextBox 11"/>
              <p:cNvSpPr txBox="1"/>
              <p:nvPr/>
            </p:nvSpPr>
            <p:spPr>
              <a:xfrm>
                <a:off x="0" y="-38100"/>
                <a:ext cx="1033269" cy="321288"/>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340203" y="195273"/>
              <a:ext cx="4550518" cy="1004993"/>
            </a:xfrm>
            <a:prstGeom prst="rect">
              <a:avLst/>
            </a:prstGeom>
          </p:spPr>
          <p:txBody>
            <a:bodyPr lIns="0" tIns="0" rIns="0" bIns="0" rtlCol="0" anchor="t">
              <a:spAutoFit/>
            </a:bodyPr>
            <a:lstStyle/>
            <a:p>
              <a:pPr algn="ctr">
                <a:lnSpc>
                  <a:spcPts val="3079"/>
                </a:lnSpc>
                <a:spcBef>
                  <a:spcPct val="0"/>
                </a:spcBef>
              </a:pPr>
              <a:r>
                <a:rPr lang="en-US" sz="2199" b="1">
                  <a:solidFill>
                    <a:srgbClr val="FFFFFF"/>
                  </a:solidFill>
                  <a:latin typeface="Inter Medium"/>
                  <a:ea typeface="Inter Medium"/>
                  <a:cs typeface="Inter Medium"/>
                  <a:sym typeface="Inter Medium"/>
                </a:rPr>
                <a:t>DATA STRUCTURES AND ALGORITHMS</a:t>
              </a:r>
            </a:p>
          </p:txBody>
        </p:sp>
      </p:grpSp>
      <p:grpSp>
        <p:nvGrpSpPr>
          <p:cNvPr id="13" name="Group 13"/>
          <p:cNvGrpSpPr/>
          <p:nvPr/>
        </p:nvGrpSpPr>
        <p:grpSpPr>
          <a:xfrm>
            <a:off x="15380431" y="1028700"/>
            <a:ext cx="1878869" cy="684704"/>
            <a:chOff x="0" y="0"/>
            <a:chExt cx="2505159" cy="912939"/>
          </a:xfrm>
        </p:grpSpPr>
        <p:grpSp>
          <p:nvGrpSpPr>
            <p:cNvPr id="14" name="Group 14"/>
            <p:cNvGrpSpPr/>
            <p:nvPr/>
          </p:nvGrpSpPr>
          <p:grpSpPr>
            <a:xfrm>
              <a:off x="0" y="0"/>
              <a:ext cx="2505159" cy="912939"/>
              <a:chOff x="0" y="0"/>
              <a:chExt cx="494846" cy="180334"/>
            </a:xfrm>
          </p:grpSpPr>
          <p:sp>
            <p:nvSpPr>
              <p:cNvPr id="15" name="Freeform 15"/>
              <p:cNvSpPr/>
              <p:nvPr/>
            </p:nvSpPr>
            <p:spPr>
              <a:xfrm>
                <a:off x="0" y="0"/>
                <a:ext cx="494846" cy="180334"/>
              </a:xfrm>
              <a:custGeom>
                <a:avLst/>
                <a:gdLst/>
                <a:ahLst/>
                <a:cxnLst/>
                <a:rect l="l" t="t" r="r" b="b"/>
                <a:pathLst>
                  <a:path w="494846" h="180334">
                    <a:moveTo>
                      <a:pt x="90167" y="0"/>
                    </a:moveTo>
                    <a:lnTo>
                      <a:pt x="404679" y="0"/>
                    </a:lnTo>
                    <a:cubicBezTo>
                      <a:pt x="428593" y="0"/>
                      <a:pt x="451527" y="9500"/>
                      <a:pt x="468437" y="26409"/>
                    </a:cubicBezTo>
                    <a:cubicBezTo>
                      <a:pt x="485346" y="43319"/>
                      <a:pt x="494846" y="66253"/>
                      <a:pt x="494846" y="90167"/>
                    </a:cubicBezTo>
                    <a:lnTo>
                      <a:pt x="494846" y="90167"/>
                    </a:lnTo>
                    <a:cubicBezTo>
                      <a:pt x="494846" y="114081"/>
                      <a:pt x="485346" y="137015"/>
                      <a:pt x="468437" y="153924"/>
                    </a:cubicBezTo>
                    <a:cubicBezTo>
                      <a:pt x="451527" y="170834"/>
                      <a:pt x="428593" y="180334"/>
                      <a:pt x="404679" y="180334"/>
                    </a:cubicBezTo>
                    <a:lnTo>
                      <a:pt x="90167" y="180334"/>
                    </a:lnTo>
                    <a:cubicBezTo>
                      <a:pt x="66253" y="180334"/>
                      <a:pt x="43319" y="170834"/>
                      <a:pt x="26409" y="153924"/>
                    </a:cubicBezTo>
                    <a:cubicBezTo>
                      <a:pt x="9500" y="137015"/>
                      <a:pt x="0" y="114081"/>
                      <a:pt x="0" y="90167"/>
                    </a:cubicBezTo>
                    <a:lnTo>
                      <a:pt x="0" y="90167"/>
                    </a:lnTo>
                    <a:cubicBezTo>
                      <a:pt x="0" y="66253"/>
                      <a:pt x="9500" y="43319"/>
                      <a:pt x="26409" y="26409"/>
                    </a:cubicBezTo>
                    <a:cubicBezTo>
                      <a:pt x="43319" y="9500"/>
                      <a:pt x="66253" y="0"/>
                      <a:pt x="90167" y="0"/>
                    </a:cubicBezTo>
                    <a:close/>
                  </a:path>
                </a:pathLst>
              </a:custGeom>
              <a:solidFill>
                <a:srgbClr val="000000">
                  <a:alpha val="0"/>
                </a:srgbClr>
              </a:solidFill>
              <a:ln w="38100" cap="rnd">
                <a:solidFill>
                  <a:srgbClr val="FFFFFF"/>
                </a:solidFill>
                <a:prstDash val="solid"/>
                <a:round/>
              </a:ln>
            </p:spPr>
          </p:sp>
          <p:sp>
            <p:nvSpPr>
              <p:cNvPr id="16" name="TextBox 16"/>
              <p:cNvSpPr txBox="1"/>
              <p:nvPr/>
            </p:nvSpPr>
            <p:spPr>
              <a:xfrm>
                <a:off x="0" y="-38100"/>
                <a:ext cx="494846" cy="218434"/>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64799" y="195273"/>
              <a:ext cx="2375561" cy="484293"/>
            </a:xfrm>
            <a:prstGeom prst="rect">
              <a:avLst/>
            </a:prstGeom>
          </p:spPr>
          <p:txBody>
            <a:bodyPr lIns="0" tIns="0" rIns="0" bIns="0" rtlCol="0" anchor="t">
              <a:spAutoFit/>
            </a:bodyPr>
            <a:lstStyle/>
            <a:p>
              <a:pPr algn="ctr">
                <a:lnSpc>
                  <a:spcPts val="3079"/>
                </a:lnSpc>
                <a:spcBef>
                  <a:spcPct val="0"/>
                </a:spcBef>
              </a:pPr>
              <a:r>
                <a:rPr lang="en-US" sz="2199" b="1">
                  <a:solidFill>
                    <a:srgbClr val="FFFFFF"/>
                  </a:solidFill>
                  <a:latin typeface="Inter Medium"/>
                  <a:ea typeface="Inter Medium"/>
                  <a:cs typeface="Inter Medium"/>
                  <a:sym typeface="Inter Medium"/>
                </a:rPr>
                <a:t>PAGE 03</a:t>
              </a:r>
            </a:p>
          </p:txBody>
        </p:sp>
      </p:grpSp>
      <p:sp>
        <p:nvSpPr>
          <p:cNvPr id="18" name="TextBox 18"/>
          <p:cNvSpPr txBox="1"/>
          <p:nvPr/>
        </p:nvSpPr>
        <p:spPr>
          <a:xfrm>
            <a:off x="6870001" y="7046562"/>
            <a:ext cx="9717002" cy="1249680"/>
          </a:xfrm>
          <a:prstGeom prst="rect">
            <a:avLst/>
          </a:prstGeom>
        </p:spPr>
        <p:txBody>
          <a:bodyPr lIns="0" tIns="0" rIns="0" bIns="0" rtlCol="0" anchor="t">
            <a:spAutoFit/>
          </a:bodyPr>
          <a:lstStyle/>
          <a:p>
            <a:pPr algn="l">
              <a:lnSpc>
                <a:spcPts val="2520"/>
              </a:lnSpc>
            </a:pPr>
            <a:r>
              <a:rPr lang="en-US" sz="1800">
                <a:solidFill>
                  <a:srgbClr val="FFFFFF"/>
                </a:solidFill>
                <a:latin typeface="Inter"/>
                <a:ea typeface="Inter"/>
                <a:cs typeface="Inter"/>
                <a:sym typeface="Inter"/>
              </a:rPr>
              <a:t>Demak biz malumotlarni qidirishni osonlashtirish uchun uni saralashimiz kerak lekin qanday?</a:t>
            </a:r>
          </a:p>
          <a:p>
            <a:pPr algn="l">
              <a:lnSpc>
                <a:spcPts val="2520"/>
              </a:lnSpc>
            </a:pPr>
            <a:endParaRPr lang="en-US" sz="1800">
              <a:solidFill>
                <a:srgbClr val="FFFFFF"/>
              </a:solidFill>
              <a:latin typeface="Inter"/>
              <a:ea typeface="Inter"/>
              <a:cs typeface="Inter"/>
              <a:sym typeface="Inter"/>
            </a:endParaRPr>
          </a:p>
          <a:p>
            <a:pPr algn="l">
              <a:lnSpc>
                <a:spcPts val="2520"/>
              </a:lnSpc>
              <a:spcBef>
                <a:spcPct val="0"/>
              </a:spcBef>
            </a:pPr>
            <a:r>
              <a:rPr lang="en-US" sz="1800">
                <a:solidFill>
                  <a:srgbClr val="FFFFFF"/>
                </a:solidFill>
                <a:latin typeface="Inter"/>
                <a:ea typeface="Inter"/>
                <a:cs typeface="Inter"/>
                <a:sym typeface="Inter"/>
              </a:rPr>
              <a:t>Quyidagi saralanmagan arrayni saralay olasizmi?</a:t>
            </a:r>
          </a:p>
        </p:txBody>
      </p:sp>
      <p:sp>
        <p:nvSpPr>
          <p:cNvPr id="19" name="TextBox 19"/>
          <p:cNvSpPr txBox="1"/>
          <p:nvPr/>
        </p:nvSpPr>
        <p:spPr>
          <a:xfrm>
            <a:off x="1028700" y="8277020"/>
            <a:ext cx="7357198" cy="647872"/>
          </a:xfrm>
          <a:prstGeom prst="rect">
            <a:avLst/>
          </a:prstGeom>
        </p:spPr>
        <p:txBody>
          <a:bodyPr lIns="0" tIns="0" rIns="0" bIns="0" rtlCol="0" anchor="t">
            <a:spAutoFit/>
          </a:bodyPr>
          <a:lstStyle/>
          <a:p>
            <a:pPr algn="l">
              <a:lnSpc>
                <a:spcPts val="4964"/>
              </a:lnSpc>
            </a:pPr>
            <a:r>
              <a:rPr lang="en-US" sz="4513" b="1">
                <a:solidFill>
                  <a:srgbClr val="FFFFFF"/>
                </a:solidFill>
                <a:latin typeface="Inter Semi-Bold"/>
                <a:ea typeface="Inter Semi-Bold"/>
                <a:cs typeface="Inter Semi-Bold"/>
                <a:sym typeface="Inter Semi-Bold"/>
              </a:rPr>
              <a:t>SORT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3687612" cy="1075229"/>
            <a:chOff x="0" y="0"/>
            <a:chExt cx="4916816" cy="1433639"/>
          </a:xfrm>
        </p:grpSpPr>
        <p:grpSp>
          <p:nvGrpSpPr>
            <p:cNvPr id="3" name="Group 3"/>
            <p:cNvGrpSpPr/>
            <p:nvPr/>
          </p:nvGrpSpPr>
          <p:grpSpPr>
            <a:xfrm>
              <a:off x="0" y="0"/>
              <a:ext cx="4916816" cy="1433639"/>
              <a:chOff x="0" y="0"/>
              <a:chExt cx="971223" cy="283188"/>
            </a:xfrm>
          </p:grpSpPr>
          <p:sp>
            <p:nvSpPr>
              <p:cNvPr id="4" name="Freeform 4"/>
              <p:cNvSpPr/>
              <p:nvPr/>
            </p:nvSpPr>
            <p:spPr>
              <a:xfrm>
                <a:off x="0" y="0"/>
                <a:ext cx="971223" cy="283188"/>
              </a:xfrm>
              <a:custGeom>
                <a:avLst/>
                <a:gdLst/>
                <a:ahLst/>
                <a:cxnLst/>
                <a:rect l="l" t="t" r="r" b="b"/>
                <a:pathLst>
                  <a:path w="971223" h="283188">
                    <a:moveTo>
                      <a:pt x="107071" y="0"/>
                    </a:moveTo>
                    <a:lnTo>
                      <a:pt x="864151" y="0"/>
                    </a:lnTo>
                    <a:cubicBezTo>
                      <a:pt x="923285" y="0"/>
                      <a:pt x="971223" y="47938"/>
                      <a:pt x="971223" y="107071"/>
                    </a:cubicBezTo>
                    <a:lnTo>
                      <a:pt x="971223" y="176117"/>
                    </a:lnTo>
                    <a:cubicBezTo>
                      <a:pt x="971223" y="204514"/>
                      <a:pt x="959942" y="231748"/>
                      <a:pt x="939862" y="251827"/>
                    </a:cubicBezTo>
                    <a:cubicBezTo>
                      <a:pt x="919783" y="271907"/>
                      <a:pt x="892548" y="283188"/>
                      <a:pt x="864151" y="283188"/>
                    </a:cubicBezTo>
                    <a:lnTo>
                      <a:pt x="107071" y="283188"/>
                    </a:lnTo>
                    <a:cubicBezTo>
                      <a:pt x="47938" y="283188"/>
                      <a:pt x="0" y="235250"/>
                      <a:pt x="0" y="176117"/>
                    </a:cubicBezTo>
                    <a:lnTo>
                      <a:pt x="0" y="107071"/>
                    </a:lnTo>
                    <a:cubicBezTo>
                      <a:pt x="0" y="78674"/>
                      <a:pt x="11281" y="51440"/>
                      <a:pt x="31361" y="31361"/>
                    </a:cubicBezTo>
                    <a:cubicBezTo>
                      <a:pt x="51440" y="11281"/>
                      <a:pt x="78674" y="0"/>
                      <a:pt x="107071" y="0"/>
                    </a:cubicBezTo>
                    <a:close/>
                  </a:path>
                </a:pathLst>
              </a:custGeom>
              <a:solidFill>
                <a:srgbClr val="000000">
                  <a:alpha val="0"/>
                </a:srgbClr>
              </a:solidFill>
              <a:ln w="38100" cap="rnd">
                <a:solidFill>
                  <a:srgbClr val="FFFFFF"/>
                </a:solidFill>
                <a:prstDash val="solid"/>
                <a:round/>
              </a:ln>
            </p:spPr>
          </p:sp>
          <p:sp>
            <p:nvSpPr>
              <p:cNvPr id="5" name="TextBox 5"/>
              <p:cNvSpPr txBox="1"/>
              <p:nvPr/>
            </p:nvSpPr>
            <p:spPr>
              <a:xfrm>
                <a:off x="0" y="-38100"/>
                <a:ext cx="971223" cy="32128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19775" y="195273"/>
              <a:ext cx="4277266" cy="1004993"/>
            </a:xfrm>
            <a:prstGeom prst="rect">
              <a:avLst/>
            </a:prstGeom>
          </p:spPr>
          <p:txBody>
            <a:bodyPr lIns="0" tIns="0" rIns="0" bIns="0" rtlCol="0" anchor="t">
              <a:spAutoFit/>
            </a:bodyPr>
            <a:lstStyle/>
            <a:p>
              <a:pPr algn="ctr">
                <a:lnSpc>
                  <a:spcPts val="3079"/>
                </a:lnSpc>
                <a:spcBef>
                  <a:spcPct val="0"/>
                </a:spcBef>
              </a:pPr>
              <a:r>
                <a:rPr lang="en-US" sz="2199" b="1">
                  <a:solidFill>
                    <a:srgbClr val="FFFFFF"/>
                  </a:solidFill>
                  <a:latin typeface="Inter Medium"/>
                  <a:ea typeface="Inter Medium"/>
                  <a:cs typeface="Inter Medium"/>
                  <a:sym typeface="Inter Medium"/>
                </a:rPr>
                <a:t>DATA STRUCTURES AND ALGORITHMS</a:t>
              </a:r>
            </a:p>
          </p:txBody>
        </p:sp>
      </p:grpSp>
      <p:grpSp>
        <p:nvGrpSpPr>
          <p:cNvPr id="7" name="Group 7"/>
          <p:cNvGrpSpPr/>
          <p:nvPr/>
        </p:nvGrpSpPr>
        <p:grpSpPr>
          <a:xfrm>
            <a:off x="15380431" y="1028700"/>
            <a:ext cx="1878869" cy="684704"/>
            <a:chOff x="0" y="0"/>
            <a:chExt cx="2505159" cy="912939"/>
          </a:xfrm>
        </p:grpSpPr>
        <p:grpSp>
          <p:nvGrpSpPr>
            <p:cNvPr id="8" name="Group 8"/>
            <p:cNvGrpSpPr/>
            <p:nvPr/>
          </p:nvGrpSpPr>
          <p:grpSpPr>
            <a:xfrm>
              <a:off x="0" y="0"/>
              <a:ext cx="2505159" cy="912939"/>
              <a:chOff x="0" y="0"/>
              <a:chExt cx="494846" cy="180334"/>
            </a:xfrm>
          </p:grpSpPr>
          <p:sp>
            <p:nvSpPr>
              <p:cNvPr id="9" name="Freeform 9"/>
              <p:cNvSpPr/>
              <p:nvPr/>
            </p:nvSpPr>
            <p:spPr>
              <a:xfrm>
                <a:off x="0" y="0"/>
                <a:ext cx="494846" cy="180334"/>
              </a:xfrm>
              <a:custGeom>
                <a:avLst/>
                <a:gdLst/>
                <a:ahLst/>
                <a:cxnLst/>
                <a:rect l="l" t="t" r="r" b="b"/>
                <a:pathLst>
                  <a:path w="494846" h="180334">
                    <a:moveTo>
                      <a:pt x="90167" y="0"/>
                    </a:moveTo>
                    <a:lnTo>
                      <a:pt x="404679" y="0"/>
                    </a:lnTo>
                    <a:cubicBezTo>
                      <a:pt x="428593" y="0"/>
                      <a:pt x="451527" y="9500"/>
                      <a:pt x="468437" y="26409"/>
                    </a:cubicBezTo>
                    <a:cubicBezTo>
                      <a:pt x="485346" y="43319"/>
                      <a:pt x="494846" y="66253"/>
                      <a:pt x="494846" y="90167"/>
                    </a:cubicBezTo>
                    <a:lnTo>
                      <a:pt x="494846" y="90167"/>
                    </a:lnTo>
                    <a:cubicBezTo>
                      <a:pt x="494846" y="114081"/>
                      <a:pt x="485346" y="137015"/>
                      <a:pt x="468437" y="153924"/>
                    </a:cubicBezTo>
                    <a:cubicBezTo>
                      <a:pt x="451527" y="170834"/>
                      <a:pt x="428593" y="180334"/>
                      <a:pt x="404679" y="180334"/>
                    </a:cubicBezTo>
                    <a:lnTo>
                      <a:pt x="90167" y="180334"/>
                    </a:lnTo>
                    <a:cubicBezTo>
                      <a:pt x="66253" y="180334"/>
                      <a:pt x="43319" y="170834"/>
                      <a:pt x="26409" y="153924"/>
                    </a:cubicBezTo>
                    <a:cubicBezTo>
                      <a:pt x="9500" y="137015"/>
                      <a:pt x="0" y="114081"/>
                      <a:pt x="0" y="90167"/>
                    </a:cubicBezTo>
                    <a:lnTo>
                      <a:pt x="0" y="90167"/>
                    </a:lnTo>
                    <a:cubicBezTo>
                      <a:pt x="0" y="66253"/>
                      <a:pt x="9500" y="43319"/>
                      <a:pt x="26409" y="26409"/>
                    </a:cubicBezTo>
                    <a:cubicBezTo>
                      <a:pt x="43319" y="9500"/>
                      <a:pt x="66253" y="0"/>
                      <a:pt x="90167" y="0"/>
                    </a:cubicBezTo>
                    <a:close/>
                  </a:path>
                </a:pathLst>
              </a:custGeom>
              <a:solidFill>
                <a:srgbClr val="000000">
                  <a:alpha val="0"/>
                </a:srgbClr>
              </a:solidFill>
              <a:ln w="38100" cap="rnd">
                <a:solidFill>
                  <a:srgbClr val="FFFFFF"/>
                </a:solidFill>
                <a:prstDash val="solid"/>
                <a:round/>
              </a:ln>
            </p:spPr>
          </p:sp>
          <p:sp>
            <p:nvSpPr>
              <p:cNvPr id="10" name="TextBox 10"/>
              <p:cNvSpPr txBox="1"/>
              <p:nvPr/>
            </p:nvSpPr>
            <p:spPr>
              <a:xfrm>
                <a:off x="0" y="-38100"/>
                <a:ext cx="494846" cy="218434"/>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64799" y="195273"/>
              <a:ext cx="2375561" cy="484293"/>
            </a:xfrm>
            <a:prstGeom prst="rect">
              <a:avLst/>
            </a:prstGeom>
          </p:spPr>
          <p:txBody>
            <a:bodyPr lIns="0" tIns="0" rIns="0" bIns="0" rtlCol="0" anchor="t">
              <a:spAutoFit/>
            </a:bodyPr>
            <a:lstStyle/>
            <a:p>
              <a:pPr algn="ctr">
                <a:lnSpc>
                  <a:spcPts val="3079"/>
                </a:lnSpc>
                <a:spcBef>
                  <a:spcPct val="0"/>
                </a:spcBef>
              </a:pPr>
              <a:r>
                <a:rPr lang="en-US" sz="2199" b="1">
                  <a:solidFill>
                    <a:srgbClr val="FFFFFF"/>
                  </a:solidFill>
                  <a:latin typeface="Inter Medium"/>
                  <a:ea typeface="Inter Medium"/>
                  <a:cs typeface="Inter Medium"/>
                  <a:sym typeface="Inter Medium"/>
                </a:rPr>
                <a:t>PAGE 04</a:t>
              </a:r>
            </a:p>
          </p:txBody>
        </p:sp>
      </p:grpSp>
      <p:sp>
        <p:nvSpPr>
          <p:cNvPr id="12" name="Freeform 12"/>
          <p:cNvSpPr/>
          <p:nvPr/>
        </p:nvSpPr>
        <p:spPr>
          <a:xfrm flipV="1">
            <a:off x="5871486" y="-5987320"/>
            <a:ext cx="6851142" cy="8229600"/>
          </a:xfrm>
          <a:custGeom>
            <a:avLst/>
            <a:gdLst/>
            <a:ahLst/>
            <a:cxnLst/>
            <a:rect l="l" t="t" r="r" b="b"/>
            <a:pathLst>
              <a:path w="6851142" h="8229600">
                <a:moveTo>
                  <a:pt x="0" y="8229600"/>
                </a:moveTo>
                <a:lnTo>
                  <a:pt x="6851142" y="8229600"/>
                </a:lnTo>
                <a:lnTo>
                  <a:pt x="6851142" y="0"/>
                </a:lnTo>
                <a:lnTo>
                  <a:pt x="0" y="0"/>
                </a:lnTo>
                <a:lnTo>
                  <a:pt x="0" y="8229600"/>
                </a:lnTo>
                <a:close/>
              </a:path>
            </a:pathLst>
          </a:custGeom>
          <a:blipFill>
            <a:blip r:embed="rId2"/>
            <a:stretch>
              <a:fillRect/>
            </a:stretch>
          </a:blipFill>
        </p:spPr>
      </p:sp>
      <p:grpSp>
        <p:nvGrpSpPr>
          <p:cNvPr id="13" name="Group 13"/>
          <p:cNvGrpSpPr/>
          <p:nvPr/>
        </p:nvGrpSpPr>
        <p:grpSpPr>
          <a:xfrm>
            <a:off x="8167199" y="3076038"/>
            <a:ext cx="8349415" cy="4859415"/>
            <a:chOff x="0" y="0"/>
            <a:chExt cx="1069310" cy="622345"/>
          </a:xfrm>
        </p:grpSpPr>
        <p:sp>
          <p:nvSpPr>
            <p:cNvPr id="14" name="Freeform 14"/>
            <p:cNvSpPr/>
            <p:nvPr/>
          </p:nvSpPr>
          <p:spPr>
            <a:xfrm>
              <a:off x="0" y="0"/>
              <a:ext cx="1069310" cy="622345"/>
            </a:xfrm>
            <a:custGeom>
              <a:avLst/>
              <a:gdLst/>
              <a:ahLst/>
              <a:cxnLst/>
              <a:rect l="l" t="t" r="r" b="b"/>
              <a:pathLst>
                <a:path w="1069310" h="622345">
                  <a:moveTo>
                    <a:pt x="47289" y="0"/>
                  </a:moveTo>
                  <a:lnTo>
                    <a:pt x="1022020" y="0"/>
                  </a:lnTo>
                  <a:cubicBezTo>
                    <a:pt x="1048137" y="0"/>
                    <a:pt x="1069310" y="21172"/>
                    <a:pt x="1069310" y="47289"/>
                  </a:cubicBezTo>
                  <a:lnTo>
                    <a:pt x="1069310" y="575056"/>
                  </a:lnTo>
                  <a:cubicBezTo>
                    <a:pt x="1069310" y="601173"/>
                    <a:pt x="1048137" y="622345"/>
                    <a:pt x="1022020" y="622345"/>
                  </a:cubicBezTo>
                  <a:lnTo>
                    <a:pt x="47289" y="622345"/>
                  </a:lnTo>
                  <a:cubicBezTo>
                    <a:pt x="21172" y="622345"/>
                    <a:pt x="0" y="601173"/>
                    <a:pt x="0" y="575056"/>
                  </a:cubicBezTo>
                  <a:lnTo>
                    <a:pt x="0" y="47289"/>
                  </a:lnTo>
                  <a:cubicBezTo>
                    <a:pt x="0" y="21172"/>
                    <a:pt x="21172" y="0"/>
                    <a:pt x="47289" y="0"/>
                  </a:cubicBezTo>
                  <a:close/>
                </a:path>
              </a:pathLst>
            </a:custGeom>
            <a:blipFill>
              <a:blip r:embed="rId3"/>
              <a:stretch>
                <a:fillRect l="-1733" r="-1733"/>
              </a:stretch>
            </a:blipFill>
          </p:spPr>
        </p:sp>
      </p:grpSp>
      <p:grpSp>
        <p:nvGrpSpPr>
          <p:cNvPr id="15" name="Group 15"/>
          <p:cNvGrpSpPr/>
          <p:nvPr/>
        </p:nvGrpSpPr>
        <p:grpSpPr>
          <a:xfrm>
            <a:off x="7950945" y="2933428"/>
            <a:ext cx="8685338" cy="5144636"/>
            <a:chOff x="0" y="0"/>
            <a:chExt cx="2287496" cy="1354966"/>
          </a:xfrm>
        </p:grpSpPr>
        <p:sp>
          <p:nvSpPr>
            <p:cNvPr id="16" name="Freeform 16"/>
            <p:cNvSpPr/>
            <p:nvPr/>
          </p:nvSpPr>
          <p:spPr>
            <a:xfrm>
              <a:off x="0" y="0"/>
              <a:ext cx="2287496" cy="1354966"/>
            </a:xfrm>
            <a:custGeom>
              <a:avLst/>
              <a:gdLst/>
              <a:ahLst/>
              <a:cxnLst/>
              <a:rect l="l" t="t" r="r" b="b"/>
              <a:pathLst>
                <a:path w="2287496" h="1354966">
                  <a:moveTo>
                    <a:pt x="45460" y="0"/>
                  </a:moveTo>
                  <a:lnTo>
                    <a:pt x="2242036" y="0"/>
                  </a:lnTo>
                  <a:cubicBezTo>
                    <a:pt x="2267143" y="0"/>
                    <a:pt x="2287496" y="20353"/>
                    <a:pt x="2287496" y="45460"/>
                  </a:cubicBezTo>
                  <a:lnTo>
                    <a:pt x="2287496" y="1309506"/>
                  </a:lnTo>
                  <a:cubicBezTo>
                    <a:pt x="2287496" y="1334613"/>
                    <a:pt x="2267143" y="1354966"/>
                    <a:pt x="2242036" y="1354966"/>
                  </a:cubicBezTo>
                  <a:lnTo>
                    <a:pt x="45460" y="1354966"/>
                  </a:lnTo>
                  <a:cubicBezTo>
                    <a:pt x="20353" y="1354966"/>
                    <a:pt x="0" y="1334613"/>
                    <a:pt x="0" y="1309506"/>
                  </a:cubicBezTo>
                  <a:lnTo>
                    <a:pt x="0" y="45460"/>
                  </a:lnTo>
                  <a:cubicBezTo>
                    <a:pt x="0" y="20353"/>
                    <a:pt x="20353" y="0"/>
                    <a:pt x="45460" y="0"/>
                  </a:cubicBezTo>
                  <a:close/>
                </a:path>
              </a:pathLst>
            </a:custGeom>
            <a:solidFill>
              <a:srgbClr val="000000">
                <a:alpha val="0"/>
              </a:srgbClr>
            </a:solidFill>
            <a:ln w="38100" cap="rnd">
              <a:solidFill>
                <a:srgbClr val="FFFFFF"/>
              </a:solidFill>
              <a:prstDash val="solid"/>
              <a:round/>
            </a:ln>
          </p:spPr>
        </p:sp>
        <p:sp>
          <p:nvSpPr>
            <p:cNvPr id="17" name="TextBox 17"/>
            <p:cNvSpPr txBox="1"/>
            <p:nvPr/>
          </p:nvSpPr>
          <p:spPr>
            <a:xfrm>
              <a:off x="0" y="-38100"/>
              <a:ext cx="2287496" cy="1393066"/>
            </a:xfrm>
            <a:prstGeom prst="rect">
              <a:avLst/>
            </a:prstGeom>
          </p:spPr>
          <p:txBody>
            <a:bodyPr lIns="50800" tIns="50800" rIns="50800" bIns="50800" rtlCol="0" anchor="ctr"/>
            <a:lstStyle/>
            <a:p>
              <a:pPr algn="ctr">
                <a:lnSpc>
                  <a:spcPts val="3079"/>
                </a:lnSpc>
              </a:pPr>
              <a:endParaRPr/>
            </a:p>
          </p:txBody>
        </p:sp>
      </p:grpSp>
      <p:sp>
        <p:nvSpPr>
          <p:cNvPr id="18" name="TextBox 18"/>
          <p:cNvSpPr txBox="1"/>
          <p:nvPr/>
        </p:nvSpPr>
        <p:spPr>
          <a:xfrm>
            <a:off x="1028700" y="3551044"/>
            <a:ext cx="6790435" cy="1954702"/>
          </a:xfrm>
          <a:prstGeom prst="rect">
            <a:avLst/>
          </a:prstGeom>
        </p:spPr>
        <p:txBody>
          <a:bodyPr lIns="0" tIns="0" rIns="0" bIns="0" rtlCol="0" anchor="t">
            <a:spAutoFit/>
          </a:bodyPr>
          <a:lstStyle/>
          <a:p>
            <a:pPr algn="l">
              <a:lnSpc>
                <a:spcPts val="7604"/>
              </a:lnSpc>
            </a:pPr>
            <a:r>
              <a:rPr lang="en-US" sz="6913" b="1">
                <a:solidFill>
                  <a:srgbClr val="FFFFFF"/>
                </a:solidFill>
                <a:latin typeface="Inter Semi-Bold"/>
                <a:ea typeface="Inter Semi-Bold"/>
                <a:cs typeface="Inter Semi-Bold"/>
                <a:sym typeface="Inter Semi-Bold"/>
              </a:rPr>
              <a:t>SELECTION SORT</a:t>
            </a:r>
          </a:p>
        </p:txBody>
      </p:sp>
      <p:sp>
        <p:nvSpPr>
          <p:cNvPr id="19" name="TextBox 19"/>
          <p:cNvSpPr txBox="1"/>
          <p:nvPr/>
        </p:nvSpPr>
        <p:spPr>
          <a:xfrm>
            <a:off x="1028700" y="7159473"/>
            <a:ext cx="6101940" cy="1564005"/>
          </a:xfrm>
          <a:prstGeom prst="rect">
            <a:avLst/>
          </a:prstGeom>
        </p:spPr>
        <p:txBody>
          <a:bodyPr lIns="0" tIns="0" rIns="0" bIns="0" rtlCol="0" anchor="t">
            <a:spAutoFit/>
          </a:bodyPr>
          <a:lstStyle/>
          <a:p>
            <a:pPr algn="l">
              <a:lnSpc>
                <a:spcPts val="2520"/>
              </a:lnSpc>
            </a:pPr>
            <a:r>
              <a:rPr lang="en-US" sz="1800">
                <a:solidFill>
                  <a:srgbClr val="FFFFFF"/>
                </a:solidFill>
                <a:latin typeface="Inter"/>
                <a:ea typeface="Inter"/>
                <a:cs typeface="Inter"/>
                <a:sym typeface="Inter"/>
              </a:rPr>
              <a:t>Saralash algortimlari bir biridan xotiradan foydalanish, vaqt murakkabligi va kod murakkabligi bilan farq qiladi.  </a:t>
            </a:r>
          </a:p>
          <a:p>
            <a:pPr algn="l">
              <a:lnSpc>
                <a:spcPts val="2520"/>
              </a:lnSpc>
            </a:pPr>
            <a:r>
              <a:rPr lang="en-US" sz="1800">
                <a:solidFill>
                  <a:srgbClr val="FFFFFF"/>
                </a:solidFill>
                <a:latin typeface="Inter"/>
                <a:ea typeface="Inter"/>
                <a:cs typeface="Inter"/>
                <a:sym typeface="Inter"/>
              </a:rPr>
              <a:t>Selection (tanlash) algoritmi bu massivdan eng kichik elementini topish orqali bizga saralash amalini bajaradi. </a:t>
            </a:r>
          </a:p>
          <a:p>
            <a:pPr algn="l">
              <a:lnSpc>
                <a:spcPts val="2520"/>
              </a:lnSpc>
              <a:spcBef>
                <a:spcPct val="0"/>
              </a:spcBef>
            </a:pPr>
            <a:endParaRPr lang="en-US" sz="1800">
              <a:solidFill>
                <a:srgbClr val="FFFFFF"/>
              </a:solidFill>
              <a:latin typeface="Inter"/>
              <a:ea typeface="Inter"/>
              <a:cs typeface="Inter"/>
              <a:sym typeface="Inte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3687612" cy="1075229"/>
            <a:chOff x="0" y="0"/>
            <a:chExt cx="4916816" cy="1433639"/>
          </a:xfrm>
        </p:grpSpPr>
        <p:grpSp>
          <p:nvGrpSpPr>
            <p:cNvPr id="3" name="Group 3"/>
            <p:cNvGrpSpPr/>
            <p:nvPr/>
          </p:nvGrpSpPr>
          <p:grpSpPr>
            <a:xfrm>
              <a:off x="0" y="0"/>
              <a:ext cx="4916816" cy="1433639"/>
              <a:chOff x="0" y="0"/>
              <a:chExt cx="971223" cy="283188"/>
            </a:xfrm>
          </p:grpSpPr>
          <p:sp>
            <p:nvSpPr>
              <p:cNvPr id="4" name="Freeform 4"/>
              <p:cNvSpPr/>
              <p:nvPr/>
            </p:nvSpPr>
            <p:spPr>
              <a:xfrm>
                <a:off x="0" y="0"/>
                <a:ext cx="971223" cy="283188"/>
              </a:xfrm>
              <a:custGeom>
                <a:avLst/>
                <a:gdLst/>
                <a:ahLst/>
                <a:cxnLst/>
                <a:rect l="l" t="t" r="r" b="b"/>
                <a:pathLst>
                  <a:path w="971223" h="283188">
                    <a:moveTo>
                      <a:pt x="107071" y="0"/>
                    </a:moveTo>
                    <a:lnTo>
                      <a:pt x="864151" y="0"/>
                    </a:lnTo>
                    <a:cubicBezTo>
                      <a:pt x="923285" y="0"/>
                      <a:pt x="971223" y="47938"/>
                      <a:pt x="971223" y="107071"/>
                    </a:cubicBezTo>
                    <a:lnTo>
                      <a:pt x="971223" y="176117"/>
                    </a:lnTo>
                    <a:cubicBezTo>
                      <a:pt x="971223" y="204514"/>
                      <a:pt x="959942" y="231748"/>
                      <a:pt x="939862" y="251827"/>
                    </a:cubicBezTo>
                    <a:cubicBezTo>
                      <a:pt x="919783" y="271907"/>
                      <a:pt x="892548" y="283188"/>
                      <a:pt x="864151" y="283188"/>
                    </a:cubicBezTo>
                    <a:lnTo>
                      <a:pt x="107071" y="283188"/>
                    </a:lnTo>
                    <a:cubicBezTo>
                      <a:pt x="47938" y="283188"/>
                      <a:pt x="0" y="235250"/>
                      <a:pt x="0" y="176117"/>
                    </a:cubicBezTo>
                    <a:lnTo>
                      <a:pt x="0" y="107071"/>
                    </a:lnTo>
                    <a:cubicBezTo>
                      <a:pt x="0" y="78674"/>
                      <a:pt x="11281" y="51440"/>
                      <a:pt x="31361" y="31361"/>
                    </a:cubicBezTo>
                    <a:cubicBezTo>
                      <a:pt x="51440" y="11281"/>
                      <a:pt x="78674" y="0"/>
                      <a:pt x="107071" y="0"/>
                    </a:cubicBezTo>
                    <a:close/>
                  </a:path>
                </a:pathLst>
              </a:custGeom>
              <a:solidFill>
                <a:srgbClr val="000000">
                  <a:alpha val="0"/>
                </a:srgbClr>
              </a:solidFill>
              <a:ln w="38100" cap="rnd">
                <a:solidFill>
                  <a:srgbClr val="FFFFFF"/>
                </a:solidFill>
                <a:prstDash val="solid"/>
                <a:round/>
              </a:ln>
            </p:spPr>
          </p:sp>
          <p:sp>
            <p:nvSpPr>
              <p:cNvPr id="5" name="TextBox 5"/>
              <p:cNvSpPr txBox="1"/>
              <p:nvPr/>
            </p:nvSpPr>
            <p:spPr>
              <a:xfrm>
                <a:off x="0" y="-38100"/>
                <a:ext cx="971223" cy="32128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19775" y="195273"/>
              <a:ext cx="4277266" cy="1004993"/>
            </a:xfrm>
            <a:prstGeom prst="rect">
              <a:avLst/>
            </a:prstGeom>
          </p:spPr>
          <p:txBody>
            <a:bodyPr lIns="0" tIns="0" rIns="0" bIns="0" rtlCol="0" anchor="t">
              <a:spAutoFit/>
            </a:bodyPr>
            <a:lstStyle/>
            <a:p>
              <a:pPr algn="ctr">
                <a:lnSpc>
                  <a:spcPts val="3079"/>
                </a:lnSpc>
                <a:spcBef>
                  <a:spcPct val="0"/>
                </a:spcBef>
              </a:pPr>
              <a:r>
                <a:rPr lang="en-US" sz="2199" b="1">
                  <a:solidFill>
                    <a:srgbClr val="FFFFFF"/>
                  </a:solidFill>
                  <a:latin typeface="Inter Medium"/>
                  <a:ea typeface="Inter Medium"/>
                  <a:cs typeface="Inter Medium"/>
                  <a:sym typeface="Inter Medium"/>
                </a:rPr>
                <a:t>DATA STRUCTURES AND ALGORITHMS</a:t>
              </a:r>
            </a:p>
          </p:txBody>
        </p:sp>
      </p:grpSp>
      <p:grpSp>
        <p:nvGrpSpPr>
          <p:cNvPr id="7" name="Group 7"/>
          <p:cNvGrpSpPr/>
          <p:nvPr/>
        </p:nvGrpSpPr>
        <p:grpSpPr>
          <a:xfrm>
            <a:off x="15380431" y="1028700"/>
            <a:ext cx="1878869" cy="684704"/>
            <a:chOff x="0" y="0"/>
            <a:chExt cx="2505159" cy="912939"/>
          </a:xfrm>
        </p:grpSpPr>
        <p:grpSp>
          <p:nvGrpSpPr>
            <p:cNvPr id="8" name="Group 8"/>
            <p:cNvGrpSpPr/>
            <p:nvPr/>
          </p:nvGrpSpPr>
          <p:grpSpPr>
            <a:xfrm>
              <a:off x="0" y="0"/>
              <a:ext cx="2505159" cy="912939"/>
              <a:chOff x="0" y="0"/>
              <a:chExt cx="494846" cy="180334"/>
            </a:xfrm>
          </p:grpSpPr>
          <p:sp>
            <p:nvSpPr>
              <p:cNvPr id="9" name="Freeform 9"/>
              <p:cNvSpPr/>
              <p:nvPr/>
            </p:nvSpPr>
            <p:spPr>
              <a:xfrm>
                <a:off x="0" y="0"/>
                <a:ext cx="494846" cy="180334"/>
              </a:xfrm>
              <a:custGeom>
                <a:avLst/>
                <a:gdLst/>
                <a:ahLst/>
                <a:cxnLst/>
                <a:rect l="l" t="t" r="r" b="b"/>
                <a:pathLst>
                  <a:path w="494846" h="180334">
                    <a:moveTo>
                      <a:pt x="90167" y="0"/>
                    </a:moveTo>
                    <a:lnTo>
                      <a:pt x="404679" y="0"/>
                    </a:lnTo>
                    <a:cubicBezTo>
                      <a:pt x="428593" y="0"/>
                      <a:pt x="451527" y="9500"/>
                      <a:pt x="468437" y="26409"/>
                    </a:cubicBezTo>
                    <a:cubicBezTo>
                      <a:pt x="485346" y="43319"/>
                      <a:pt x="494846" y="66253"/>
                      <a:pt x="494846" y="90167"/>
                    </a:cubicBezTo>
                    <a:lnTo>
                      <a:pt x="494846" y="90167"/>
                    </a:lnTo>
                    <a:cubicBezTo>
                      <a:pt x="494846" y="114081"/>
                      <a:pt x="485346" y="137015"/>
                      <a:pt x="468437" y="153924"/>
                    </a:cubicBezTo>
                    <a:cubicBezTo>
                      <a:pt x="451527" y="170834"/>
                      <a:pt x="428593" y="180334"/>
                      <a:pt x="404679" y="180334"/>
                    </a:cubicBezTo>
                    <a:lnTo>
                      <a:pt x="90167" y="180334"/>
                    </a:lnTo>
                    <a:cubicBezTo>
                      <a:pt x="66253" y="180334"/>
                      <a:pt x="43319" y="170834"/>
                      <a:pt x="26409" y="153924"/>
                    </a:cubicBezTo>
                    <a:cubicBezTo>
                      <a:pt x="9500" y="137015"/>
                      <a:pt x="0" y="114081"/>
                      <a:pt x="0" y="90167"/>
                    </a:cubicBezTo>
                    <a:lnTo>
                      <a:pt x="0" y="90167"/>
                    </a:lnTo>
                    <a:cubicBezTo>
                      <a:pt x="0" y="66253"/>
                      <a:pt x="9500" y="43319"/>
                      <a:pt x="26409" y="26409"/>
                    </a:cubicBezTo>
                    <a:cubicBezTo>
                      <a:pt x="43319" y="9500"/>
                      <a:pt x="66253" y="0"/>
                      <a:pt x="90167" y="0"/>
                    </a:cubicBezTo>
                    <a:close/>
                  </a:path>
                </a:pathLst>
              </a:custGeom>
              <a:solidFill>
                <a:srgbClr val="000000">
                  <a:alpha val="0"/>
                </a:srgbClr>
              </a:solidFill>
              <a:ln w="38100" cap="rnd">
                <a:solidFill>
                  <a:srgbClr val="FFFFFF"/>
                </a:solidFill>
                <a:prstDash val="solid"/>
                <a:round/>
              </a:ln>
            </p:spPr>
          </p:sp>
          <p:sp>
            <p:nvSpPr>
              <p:cNvPr id="10" name="TextBox 10"/>
              <p:cNvSpPr txBox="1"/>
              <p:nvPr/>
            </p:nvSpPr>
            <p:spPr>
              <a:xfrm>
                <a:off x="0" y="-38100"/>
                <a:ext cx="494846" cy="218434"/>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64799" y="195273"/>
              <a:ext cx="2375561" cy="484293"/>
            </a:xfrm>
            <a:prstGeom prst="rect">
              <a:avLst/>
            </a:prstGeom>
          </p:spPr>
          <p:txBody>
            <a:bodyPr lIns="0" tIns="0" rIns="0" bIns="0" rtlCol="0" anchor="t">
              <a:spAutoFit/>
            </a:bodyPr>
            <a:lstStyle/>
            <a:p>
              <a:pPr algn="ctr">
                <a:lnSpc>
                  <a:spcPts val="3079"/>
                </a:lnSpc>
                <a:spcBef>
                  <a:spcPct val="0"/>
                </a:spcBef>
              </a:pPr>
              <a:r>
                <a:rPr lang="en-US" sz="2199" b="1">
                  <a:solidFill>
                    <a:srgbClr val="FFFFFF"/>
                  </a:solidFill>
                  <a:latin typeface="Inter Medium"/>
                  <a:ea typeface="Inter Medium"/>
                  <a:cs typeface="Inter Medium"/>
                  <a:sym typeface="Inter Medium"/>
                </a:rPr>
                <a:t>PAGE 05</a:t>
              </a:r>
            </a:p>
          </p:txBody>
        </p:sp>
      </p:grpSp>
      <p:sp>
        <p:nvSpPr>
          <p:cNvPr id="12" name="Freeform 12"/>
          <p:cNvSpPr/>
          <p:nvPr/>
        </p:nvSpPr>
        <p:spPr>
          <a:xfrm flipV="1">
            <a:off x="5871486" y="-5987320"/>
            <a:ext cx="6851142" cy="8229600"/>
          </a:xfrm>
          <a:custGeom>
            <a:avLst/>
            <a:gdLst/>
            <a:ahLst/>
            <a:cxnLst/>
            <a:rect l="l" t="t" r="r" b="b"/>
            <a:pathLst>
              <a:path w="6851142" h="8229600">
                <a:moveTo>
                  <a:pt x="0" y="8229600"/>
                </a:moveTo>
                <a:lnTo>
                  <a:pt x="6851142" y="8229600"/>
                </a:lnTo>
                <a:lnTo>
                  <a:pt x="6851142" y="0"/>
                </a:lnTo>
                <a:lnTo>
                  <a:pt x="0" y="0"/>
                </a:lnTo>
                <a:lnTo>
                  <a:pt x="0" y="8229600"/>
                </a:lnTo>
                <a:close/>
              </a:path>
            </a:pathLst>
          </a:custGeom>
          <a:blipFill>
            <a:blip r:embed="rId2"/>
            <a:stretch>
              <a:fillRect/>
            </a:stretch>
          </a:blipFill>
        </p:spPr>
      </p:sp>
      <p:grpSp>
        <p:nvGrpSpPr>
          <p:cNvPr id="13" name="Group 13"/>
          <p:cNvGrpSpPr/>
          <p:nvPr/>
        </p:nvGrpSpPr>
        <p:grpSpPr>
          <a:xfrm>
            <a:off x="7634135" y="2366209"/>
            <a:ext cx="8685731" cy="6356603"/>
            <a:chOff x="0" y="0"/>
            <a:chExt cx="978514" cy="716120"/>
          </a:xfrm>
        </p:grpSpPr>
        <p:sp>
          <p:nvSpPr>
            <p:cNvPr id="14" name="Freeform 14"/>
            <p:cNvSpPr/>
            <p:nvPr/>
          </p:nvSpPr>
          <p:spPr>
            <a:xfrm>
              <a:off x="0" y="0"/>
              <a:ext cx="978514" cy="716120"/>
            </a:xfrm>
            <a:custGeom>
              <a:avLst/>
              <a:gdLst/>
              <a:ahLst/>
              <a:cxnLst/>
              <a:rect l="l" t="t" r="r" b="b"/>
              <a:pathLst>
                <a:path w="978514" h="716120">
                  <a:moveTo>
                    <a:pt x="45458" y="0"/>
                  </a:moveTo>
                  <a:lnTo>
                    <a:pt x="933056" y="0"/>
                  </a:lnTo>
                  <a:cubicBezTo>
                    <a:pt x="945112" y="0"/>
                    <a:pt x="956675" y="4789"/>
                    <a:pt x="965200" y="13314"/>
                  </a:cubicBezTo>
                  <a:cubicBezTo>
                    <a:pt x="973725" y="21839"/>
                    <a:pt x="978514" y="33402"/>
                    <a:pt x="978514" y="45458"/>
                  </a:cubicBezTo>
                  <a:lnTo>
                    <a:pt x="978514" y="670662"/>
                  </a:lnTo>
                  <a:cubicBezTo>
                    <a:pt x="978514" y="682718"/>
                    <a:pt x="973725" y="694281"/>
                    <a:pt x="965200" y="702806"/>
                  </a:cubicBezTo>
                  <a:cubicBezTo>
                    <a:pt x="956675" y="711331"/>
                    <a:pt x="945112" y="716120"/>
                    <a:pt x="933056" y="716120"/>
                  </a:cubicBezTo>
                  <a:lnTo>
                    <a:pt x="45458" y="716120"/>
                  </a:lnTo>
                  <a:cubicBezTo>
                    <a:pt x="33402" y="716120"/>
                    <a:pt x="21839" y="711331"/>
                    <a:pt x="13314" y="702806"/>
                  </a:cubicBezTo>
                  <a:cubicBezTo>
                    <a:pt x="4789" y="694281"/>
                    <a:pt x="0" y="682718"/>
                    <a:pt x="0" y="670662"/>
                  </a:cubicBezTo>
                  <a:lnTo>
                    <a:pt x="0" y="45458"/>
                  </a:lnTo>
                  <a:cubicBezTo>
                    <a:pt x="0" y="33402"/>
                    <a:pt x="4789" y="21839"/>
                    <a:pt x="13314" y="13314"/>
                  </a:cubicBezTo>
                  <a:cubicBezTo>
                    <a:pt x="21839" y="4789"/>
                    <a:pt x="33402" y="0"/>
                    <a:pt x="45458" y="0"/>
                  </a:cubicBezTo>
                  <a:close/>
                </a:path>
              </a:pathLst>
            </a:custGeom>
            <a:blipFill>
              <a:blip r:embed="rId3"/>
              <a:stretch>
                <a:fillRect l="-999" r="-999"/>
              </a:stretch>
            </a:blipFill>
          </p:spPr>
        </p:sp>
      </p:grpSp>
      <p:grpSp>
        <p:nvGrpSpPr>
          <p:cNvPr id="15" name="Group 15"/>
          <p:cNvGrpSpPr/>
          <p:nvPr/>
        </p:nvGrpSpPr>
        <p:grpSpPr>
          <a:xfrm>
            <a:off x="7496537" y="2203329"/>
            <a:ext cx="8959086" cy="6682362"/>
            <a:chOff x="0" y="0"/>
            <a:chExt cx="2359595" cy="1759964"/>
          </a:xfrm>
        </p:grpSpPr>
        <p:sp>
          <p:nvSpPr>
            <p:cNvPr id="16" name="Freeform 16"/>
            <p:cNvSpPr/>
            <p:nvPr/>
          </p:nvSpPr>
          <p:spPr>
            <a:xfrm>
              <a:off x="0" y="0"/>
              <a:ext cx="2359595" cy="1759964"/>
            </a:xfrm>
            <a:custGeom>
              <a:avLst/>
              <a:gdLst/>
              <a:ahLst/>
              <a:cxnLst/>
              <a:rect l="l" t="t" r="r" b="b"/>
              <a:pathLst>
                <a:path w="2359595" h="1759964">
                  <a:moveTo>
                    <a:pt x="44071" y="0"/>
                  </a:moveTo>
                  <a:lnTo>
                    <a:pt x="2315524" y="0"/>
                  </a:lnTo>
                  <a:cubicBezTo>
                    <a:pt x="2339863" y="0"/>
                    <a:pt x="2359595" y="19731"/>
                    <a:pt x="2359595" y="44071"/>
                  </a:cubicBezTo>
                  <a:lnTo>
                    <a:pt x="2359595" y="1715893"/>
                  </a:lnTo>
                  <a:cubicBezTo>
                    <a:pt x="2359595" y="1727581"/>
                    <a:pt x="2354952" y="1738791"/>
                    <a:pt x="2346687" y="1747056"/>
                  </a:cubicBezTo>
                  <a:cubicBezTo>
                    <a:pt x="2338422" y="1755321"/>
                    <a:pt x="2327212" y="1759964"/>
                    <a:pt x="2315524" y="1759964"/>
                  </a:cubicBezTo>
                  <a:lnTo>
                    <a:pt x="44071" y="1759964"/>
                  </a:lnTo>
                  <a:cubicBezTo>
                    <a:pt x="19731" y="1759964"/>
                    <a:pt x="0" y="1740232"/>
                    <a:pt x="0" y="1715893"/>
                  </a:cubicBezTo>
                  <a:lnTo>
                    <a:pt x="0" y="44071"/>
                  </a:lnTo>
                  <a:cubicBezTo>
                    <a:pt x="0" y="19731"/>
                    <a:pt x="19731" y="0"/>
                    <a:pt x="44071" y="0"/>
                  </a:cubicBezTo>
                  <a:close/>
                </a:path>
              </a:pathLst>
            </a:custGeom>
            <a:solidFill>
              <a:srgbClr val="000000">
                <a:alpha val="0"/>
              </a:srgbClr>
            </a:solidFill>
            <a:ln w="38100" cap="rnd">
              <a:solidFill>
                <a:srgbClr val="FFFFFF"/>
              </a:solidFill>
              <a:prstDash val="solid"/>
              <a:round/>
            </a:ln>
          </p:spPr>
        </p:sp>
        <p:sp>
          <p:nvSpPr>
            <p:cNvPr id="17" name="TextBox 17"/>
            <p:cNvSpPr txBox="1"/>
            <p:nvPr/>
          </p:nvSpPr>
          <p:spPr>
            <a:xfrm>
              <a:off x="0" y="-38100"/>
              <a:ext cx="2359595" cy="1798064"/>
            </a:xfrm>
            <a:prstGeom prst="rect">
              <a:avLst/>
            </a:prstGeom>
          </p:spPr>
          <p:txBody>
            <a:bodyPr lIns="50800" tIns="50800" rIns="50800" bIns="50800" rtlCol="0" anchor="ctr"/>
            <a:lstStyle/>
            <a:p>
              <a:pPr algn="ctr">
                <a:lnSpc>
                  <a:spcPts val="3079"/>
                </a:lnSpc>
              </a:pPr>
              <a:endParaRPr/>
            </a:p>
          </p:txBody>
        </p:sp>
      </p:grpSp>
      <p:sp>
        <p:nvSpPr>
          <p:cNvPr id="18" name="TextBox 18"/>
          <p:cNvSpPr txBox="1"/>
          <p:nvPr/>
        </p:nvSpPr>
        <p:spPr>
          <a:xfrm>
            <a:off x="920968" y="4760113"/>
            <a:ext cx="5706760" cy="784397"/>
          </a:xfrm>
          <a:prstGeom prst="rect">
            <a:avLst/>
          </a:prstGeom>
        </p:spPr>
        <p:txBody>
          <a:bodyPr lIns="0" tIns="0" rIns="0" bIns="0" rtlCol="0" anchor="t">
            <a:spAutoFit/>
          </a:bodyPr>
          <a:lstStyle/>
          <a:p>
            <a:pPr algn="l">
              <a:lnSpc>
                <a:spcPts val="6064"/>
              </a:lnSpc>
            </a:pPr>
            <a:r>
              <a:rPr lang="en-US" sz="5513" b="1">
                <a:solidFill>
                  <a:srgbClr val="FFFFFF"/>
                </a:solidFill>
                <a:latin typeface="Inter Semi-Bold"/>
                <a:ea typeface="Inter Semi-Bold"/>
                <a:cs typeface="Inter Semi-Bold"/>
                <a:sym typeface="Inter Semi-Bold"/>
              </a:rPr>
              <a:t>CODE</a:t>
            </a:r>
          </a:p>
        </p:txBody>
      </p:sp>
      <p:sp>
        <p:nvSpPr>
          <p:cNvPr id="19" name="TextBox 19"/>
          <p:cNvSpPr txBox="1"/>
          <p:nvPr/>
        </p:nvSpPr>
        <p:spPr>
          <a:xfrm>
            <a:off x="1033371" y="7065645"/>
            <a:ext cx="6101940" cy="2192655"/>
          </a:xfrm>
          <a:prstGeom prst="rect">
            <a:avLst/>
          </a:prstGeom>
        </p:spPr>
        <p:txBody>
          <a:bodyPr lIns="0" tIns="0" rIns="0" bIns="0" rtlCol="0" anchor="t">
            <a:spAutoFit/>
          </a:bodyPr>
          <a:lstStyle/>
          <a:p>
            <a:pPr algn="l">
              <a:lnSpc>
                <a:spcPts val="2520"/>
              </a:lnSpc>
            </a:pPr>
            <a:r>
              <a:rPr lang="en-US" sz="1800">
                <a:solidFill>
                  <a:srgbClr val="FFFFFF"/>
                </a:solidFill>
                <a:latin typeface="Inter"/>
                <a:ea typeface="Inter"/>
                <a:cs typeface="Inter"/>
                <a:sym typeface="Inter"/>
              </a:rPr>
              <a:t>Selection sort kodi quyidagi ko’rinishga ega. Boshqa manbalarda bu kodni siz boshqacha ko’rinishda uchratishingiz mumkin. Lekin uning asosiy g’oyasi o’zgarmas bo’ladi. Yani eng kichigini yoki eng kattasini belgilab olish. Berilgan dastur kodini Big O notationga ko’ra tahlil qilib ko’ring.</a:t>
            </a:r>
          </a:p>
          <a:p>
            <a:pPr algn="l">
              <a:lnSpc>
                <a:spcPts val="2520"/>
              </a:lnSpc>
              <a:spcBef>
                <a:spcPct val="0"/>
              </a:spcBef>
            </a:pPr>
            <a:endParaRPr lang="en-US" sz="1800">
              <a:solidFill>
                <a:srgbClr val="FFFFFF"/>
              </a:solidFill>
              <a:latin typeface="Inter"/>
              <a:ea typeface="Inter"/>
              <a:cs typeface="Inter"/>
              <a:sym typeface="Inte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3687612" cy="1075229"/>
            <a:chOff x="0" y="0"/>
            <a:chExt cx="4916816" cy="1433639"/>
          </a:xfrm>
        </p:grpSpPr>
        <p:grpSp>
          <p:nvGrpSpPr>
            <p:cNvPr id="3" name="Group 3"/>
            <p:cNvGrpSpPr/>
            <p:nvPr/>
          </p:nvGrpSpPr>
          <p:grpSpPr>
            <a:xfrm>
              <a:off x="0" y="0"/>
              <a:ext cx="4916816" cy="1433639"/>
              <a:chOff x="0" y="0"/>
              <a:chExt cx="971223" cy="283188"/>
            </a:xfrm>
          </p:grpSpPr>
          <p:sp>
            <p:nvSpPr>
              <p:cNvPr id="4" name="Freeform 4"/>
              <p:cNvSpPr/>
              <p:nvPr/>
            </p:nvSpPr>
            <p:spPr>
              <a:xfrm>
                <a:off x="0" y="0"/>
                <a:ext cx="971223" cy="283188"/>
              </a:xfrm>
              <a:custGeom>
                <a:avLst/>
                <a:gdLst/>
                <a:ahLst/>
                <a:cxnLst/>
                <a:rect l="l" t="t" r="r" b="b"/>
                <a:pathLst>
                  <a:path w="971223" h="283188">
                    <a:moveTo>
                      <a:pt x="107071" y="0"/>
                    </a:moveTo>
                    <a:lnTo>
                      <a:pt x="864151" y="0"/>
                    </a:lnTo>
                    <a:cubicBezTo>
                      <a:pt x="923285" y="0"/>
                      <a:pt x="971223" y="47938"/>
                      <a:pt x="971223" y="107071"/>
                    </a:cubicBezTo>
                    <a:lnTo>
                      <a:pt x="971223" y="176117"/>
                    </a:lnTo>
                    <a:cubicBezTo>
                      <a:pt x="971223" y="204514"/>
                      <a:pt x="959942" y="231748"/>
                      <a:pt x="939862" y="251827"/>
                    </a:cubicBezTo>
                    <a:cubicBezTo>
                      <a:pt x="919783" y="271907"/>
                      <a:pt x="892548" y="283188"/>
                      <a:pt x="864151" y="283188"/>
                    </a:cubicBezTo>
                    <a:lnTo>
                      <a:pt x="107071" y="283188"/>
                    </a:lnTo>
                    <a:cubicBezTo>
                      <a:pt x="47938" y="283188"/>
                      <a:pt x="0" y="235250"/>
                      <a:pt x="0" y="176117"/>
                    </a:cubicBezTo>
                    <a:lnTo>
                      <a:pt x="0" y="107071"/>
                    </a:lnTo>
                    <a:cubicBezTo>
                      <a:pt x="0" y="78674"/>
                      <a:pt x="11281" y="51440"/>
                      <a:pt x="31361" y="31361"/>
                    </a:cubicBezTo>
                    <a:cubicBezTo>
                      <a:pt x="51440" y="11281"/>
                      <a:pt x="78674" y="0"/>
                      <a:pt x="107071" y="0"/>
                    </a:cubicBezTo>
                    <a:close/>
                  </a:path>
                </a:pathLst>
              </a:custGeom>
              <a:solidFill>
                <a:srgbClr val="000000">
                  <a:alpha val="0"/>
                </a:srgbClr>
              </a:solidFill>
              <a:ln w="38100" cap="rnd">
                <a:solidFill>
                  <a:srgbClr val="FFFFFF"/>
                </a:solidFill>
                <a:prstDash val="solid"/>
                <a:round/>
              </a:ln>
            </p:spPr>
          </p:sp>
          <p:sp>
            <p:nvSpPr>
              <p:cNvPr id="5" name="TextBox 5"/>
              <p:cNvSpPr txBox="1"/>
              <p:nvPr/>
            </p:nvSpPr>
            <p:spPr>
              <a:xfrm>
                <a:off x="0" y="-38100"/>
                <a:ext cx="971223" cy="32128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19775" y="195273"/>
              <a:ext cx="4277266" cy="1004993"/>
            </a:xfrm>
            <a:prstGeom prst="rect">
              <a:avLst/>
            </a:prstGeom>
          </p:spPr>
          <p:txBody>
            <a:bodyPr lIns="0" tIns="0" rIns="0" bIns="0" rtlCol="0" anchor="t">
              <a:spAutoFit/>
            </a:bodyPr>
            <a:lstStyle/>
            <a:p>
              <a:pPr algn="ctr">
                <a:lnSpc>
                  <a:spcPts val="3079"/>
                </a:lnSpc>
                <a:spcBef>
                  <a:spcPct val="0"/>
                </a:spcBef>
              </a:pPr>
              <a:r>
                <a:rPr lang="en-US" sz="2199" b="1">
                  <a:solidFill>
                    <a:srgbClr val="FFFFFF"/>
                  </a:solidFill>
                  <a:latin typeface="Inter Medium"/>
                  <a:ea typeface="Inter Medium"/>
                  <a:cs typeface="Inter Medium"/>
                  <a:sym typeface="Inter Medium"/>
                </a:rPr>
                <a:t>DATA STRUCTURES AND ALGORITHMS</a:t>
              </a:r>
            </a:p>
          </p:txBody>
        </p:sp>
      </p:grpSp>
      <p:grpSp>
        <p:nvGrpSpPr>
          <p:cNvPr id="7" name="Group 7"/>
          <p:cNvGrpSpPr/>
          <p:nvPr/>
        </p:nvGrpSpPr>
        <p:grpSpPr>
          <a:xfrm>
            <a:off x="15380431" y="1028700"/>
            <a:ext cx="1878869" cy="684704"/>
            <a:chOff x="0" y="0"/>
            <a:chExt cx="2505159" cy="912939"/>
          </a:xfrm>
        </p:grpSpPr>
        <p:grpSp>
          <p:nvGrpSpPr>
            <p:cNvPr id="8" name="Group 8"/>
            <p:cNvGrpSpPr/>
            <p:nvPr/>
          </p:nvGrpSpPr>
          <p:grpSpPr>
            <a:xfrm>
              <a:off x="0" y="0"/>
              <a:ext cx="2505159" cy="912939"/>
              <a:chOff x="0" y="0"/>
              <a:chExt cx="494846" cy="180334"/>
            </a:xfrm>
          </p:grpSpPr>
          <p:sp>
            <p:nvSpPr>
              <p:cNvPr id="9" name="Freeform 9"/>
              <p:cNvSpPr/>
              <p:nvPr/>
            </p:nvSpPr>
            <p:spPr>
              <a:xfrm>
                <a:off x="0" y="0"/>
                <a:ext cx="494846" cy="180334"/>
              </a:xfrm>
              <a:custGeom>
                <a:avLst/>
                <a:gdLst/>
                <a:ahLst/>
                <a:cxnLst/>
                <a:rect l="l" t="t" r="r" b="b"/>
                <a:pathLst>
                  <a:path w="494846" h="180334">
                    <a:moveTo>
                      <a:pt x="90167" y="0"/>
                    </a:moveTo>
                    <a:lnTo>
                      <a:pt x="404679" y="0"/>
                    </a:lnTo>
                    <a:cubicBezTo>
                      <a:pt x="428593" y="0"/>
                      <a:pt x="451527" y="9500"/>
                      <a:pt x="468437" y="26409"/>
                    </a:cubicBezTo>
                    <a:cubicBezTo>
                      <a:pt x="485346" y="43319"/>
                      <a:pt x="494846" y="66253"/>
                      <a:pt x="494846" y="90167"/>
                    </a:cubicBezTo>
                    <a:lnTo>
                      <a:pt x="494846" y="90167"/>
                    </a:lnTo>
                    <a:cubicBezTo>
                      <a:pt x="494846" y="114081"/>
                      <a:pt x="485346" y="137015"/>
                      <a:pt x="468437" y="153924"/>
                    </a:cubicBezTo>
                    <a:cubicBezTo>
                      <a:pt x="451527" y="170834"/>
                      <a:pt x="428593" y="180334"/>
                      <a:pt x="404679" y="180334"/>
                    </a:cubicBezTo>
                    <a:lnTo>
                      <a:pt x="90167" y="180334"/>
                    </a:lnTo>
                    <a:cubicBezTo>
                      <a:pt x="66253" y="180334"/>
                      <a:pt x="43319" y="170834"/>
                      <a:pt x="26409" y="153924"/>
                    </a:cubicBezTo>
                    <a:cubicBezTo>
                      <a:pt x="9500" y="137015"/>
                      <a:pt x="0" y="114081"/>
                      <a:pt x="0" y="90167"/>
                    </a:cubicBezTo>
                    <a:lnTo>
                      <a:pt x="0" y="90167"/>
                    </a:lnTo>
                    <a:cubicBezTo>
                      <a:pt x="0" y="66253"/>
                      <a:pt x="9500" y="43319"/>
                      <a:pt x="26409" y="26409"/>
                    </a:cubicBezTo>
                    <a:cubicBezTo>
                      <a:pt x="43319" y="9500"/>
                      <a:pt x="66253" y="0"/>
                      <a:pt x="90167" y="0"/>
                    </a:cubicBezTo>
                    <a:close/>
                  </a:path>
                </a:pathLst>
              </a:custGeom>
              <a:solidFill>
                <a:srgbClr val="000000">
                  <a:alpha val="0"/>
                </a:srgbClr>
              </a:solidFill>
              <a:ln w="38100" cap="rnd">
                <a:solidFill>
                  <a:srgbClr val="FFFFFF"/>
                </a:solidFill>
                <a:prstDash val="solid"/>
                <a:round/>
              </a:ln>
            </p:spPr>
          </p:sp>
          <p:sp>
            <p:nvSpPr>
              <p:cNvPr id="10" name="TextBox 10"/>
              <p:cNvSpPr txBox="1"/>
              <p:nvPr/>
            </p:nvSpPr>
            <p:spPr>
              <a:xfrm>
                <a:off x="0" y="-38100"/>
                <a:ext cx="494846" cy="218434"/>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64799" y="195273"/>
              <a:ext cx="2375561" cy="484293"/>
            </a:xfrm>
            <a:prstGeom prst="rect">
              <a:avLst/>
            </a:prstGeom>
          </p:spPr>
          <p:txBody>
            <a:bodyPr lIns="0" tIns="0" rIns="0" bIns="0" rtlCol="0" anchor="t">
              <a:spAutoFit/>
            </a:bodyPr>
            <a:lstStyle/>
            <a:p>
              <a:pPr algn="ctr">
                <a:lnSpc>
                  <a:spcPts val="3079"/>
                </a:lnSpc>
                <a:spcBef>
                  <a:spcPct val="0"/>
                </a:spcBef>
              </a:pPr>
              <a:r>
                <a:rPr lang="en-US" sz="2199" b="1">
                  <a:solidFill>
                    <a:srgbClr val="FFFFFF"/>
                  </a:solidFill>
                  <a:latin typeface="Inter Medium"/>
                  <a:ea typeface="Inter Medium"/>
                  <a:cs typeface="Inter Medium"/>
                  <a:sym typeface="Inter Medium"/>
                </a:rPr>
                <a:t>PAGE 06</a:t>
              </a:r>
            </a:p>
          </p:txBody>
        </p:sp>
      </p:grpSp>
      <p:sp>
        <p:nvSpPr>
          <p:cNvPr id="12" name="Freeform 12"/>
          <p:cNvSpPr/>
          <p:nvPr/>
        </p:nvSpPr>
        <p:spPr>
          <a:xfrm flipV="1">
            <a:off x="5871486" y="-5987320"/>
            <a:ext cx="6851142" cy="8229600"/>
          </a:xfrm>
          <a:custGeom>
            <a:avLst/>
            <a:gdLst/>
            <a:ahLst/>
            <a:cxnLst/>
            <a:rect l="l" t="t" r="r" b="b"/>
            <a:pathLst>
              <a:path w="6851142" h="8229600">
                <a:moveTo>
                  <a:pt x="0" y="8229600"/>
                </a:moveTo>
                <a:lnTo>
                  <a:pt x="6851142" y="8229600"/>
                </a:lnTo>
                <a:lnTo>
                  <a:pt x="6851142" y="0"/>
                </a:lnTo>
                <a:lnTo>
                  <a:pt x="0" y="0"/>
                </a:lnTo>
                <a:lnTo>
                  <a:pt x="0" y="8229600"/>
                </a:lnTo>
                <a:close/>
              </a:path>
            </a:pathLst>
          </a:custGeom>
          <a:blipFill>
            <a:blip r:embed="rId2"/>
            <a:stretch>
              <a:fillRect/>
            </a:stretch>
          </a:blipFill>
        </p:spPr>
      </p:sp>
      <p:grpSp>
        <p:nvGrpSpPr>
          <p:cNvPr id="13" name="Group 13"/>
          <p:cNvGrpSpPr/>
          <p:nvPr/>
        </p:nvGrpSpPr>
        <p:grpSpPr>
          <a:xfrm>
            <a:off x="7319106" y="2334791"/>
            <a:ext cx="8061325" cy="6388021"/>
            <a:chOff x="0" y="0"/>
            <a:chExt cx="675957" cy="535648"/>
          </a:xfrm>
        </p:grpSpPr>
        <p:sp>
          <p:nvSpPr>
            <p:cNvPr id="14" name="Freeform 14"/>
            <p:cNvSpPr/>
            <p:nvPr/>
          </p:nvSpPr>
          <p:spPr>
            <a:xfrm>
              <a:off x="0" y="0"/>
              <a:ext cx="675957" cy="535648"/>
            </a:xfrm>
            <a:custGeom>
              <a:avLst/>
              <a:gdLst/>
              <a:ahLst/>
              <a:cxnLst/>
              <a:rect l="l" t="t" r="r" b="b"/>
              <a:pathLst>
                <a:path w="675957" h="535648">
                  <a:moveTo>
                    <a:pt x="48979" y="0"/>
                  </a:moveTo>
                  <a:lnTo>
                    <a:pt x="626978" y="0"/>
                  </a:lnTo>
                  <a:cubicBezTo>
                    <a:pt x="639968" y="0"/>
                    <a:pt x="652426" y="5160"/>
                    <a:pt x="661612" y="14346"/>
                  </a:cubicBezTo>
                  <a:cubicBezTo>
                    <a:pt x="670797" y="23531"/>
                    <a:pt x="675957" y="35989"/>
                    <a:pt x="675957" y="48979"/>
                  </a:cubicBezTo>
                  <a:lnTo>
                    <a:pt x="675957" y="486668"/>
                  </a:lnTo>
                  <a:cubicBezTo>
                    <a:pt x="675957" y="513719"/>
                    <a:pt x="654029" y="535648"/>
                    <a:pt x="626978" y="535648"/>
                  </a:cubicBezTo>
                  <a:lnTo>
                    <a:pt x="48979" y="535648"/>
                  </a:lnTo>
                  <a:cubicBezTo>
                    <a:pt x="35989" y="535648"/>
                    <a:pt x="23531" y="530487"/>
                    <a:pt x="14346" y="521302"/>
                  </a:cubicBezTo>
                  <a:cubicBezTo>
                    <a:pt x="5160" y="512117"/>
                    <a:pt x="0" y="499658"/>
                    <a:pt x="0" y="486668"/>
                  </a:cubicBezTo>
                  <a:lnTo>
                    <a:pt x="0" y="48979"/>
                  </a:lnTo>
                  <a:cubicBezTo>
                    <a:pt x="0" y="35989"/>
                    <a:pt x="5160" y="23531"/>
                    <a:pt x="14346" y="14346"/>
                  </a:cubicBezTo>
                  <a:cubicBezTo>
                    <a:pt x="23531" y="5160"/>
                    <a:pt x="35989" y="0"/>
                    <a:pt x="48979" y="0"/>
                  </a:cubicBezTo>
                  <a:close/>
                </a:path>
              </a:pathLst>
            </a:custGeom>
            <a:blipFill>
              <a:blip r:embed="rId3"/>
              <a:stretch>
                <a:fillRect t="-320" b="-320"/>
              </a:stretch>
            </a:blipFill>
          </p:spPr>
        </p:sp>
      </p:grpSp>
      <p:grpSp>
        <p:nvGrpSpPr>
          <p:cNvPr id="15" name="Group 15"/>
          <p:cNvGrpSpPr/>
          <p:nvPr/>
        </p:nvGrpSpPr>
        <p:grpSpPr>
          <a:xfrm>
            <a:off x="7181182" y="2242280"/>
            <a:ext cx="8346574" cy="6603835"/>
            <a:chOff x="0" y="0"/>
            <a:chExt cx="2198275" cy="1739282"/>
          </a:xfrm>
        </p:grpSpPr>
        <p:sp>
          <p:nvSpPr>
            <p:cNvPr id="16" name="Freeform 16"/>
            <p:cNvSpPr/>
            <p:nvPr/>
          </p:nvSpPr>
          <p:spPr>
            <a:xfrm>
              <a:off x="0" y="0"/>
              <a:ext cx="2198275" cy="1739282"/>
            </a:xfrm>
            <a:custGeom>
              <a:avLst/>
              <a:gdLst/>
              <a:ahLst/>
              <a:cxnLst/>
              <a:rect l="l" t="t" r="r" b="b"/>
              <a:pathLst>
                <a:path w="2198275" h="1739282">
                  <a:moveTo>
                    <a:pt x="47305" y="0"/>
                  </a:moveTo>
                  <a:lnTo>
                    <a:pt x="2150969" y="0"/>
                  </a:lnTo>
                  <a:cubicBezTo>
                    <a:pt x="2163515" y="0"/>
                    <a:pt x="2175548" y="4984"/>
                    <a:pt x="2184419" y="13855"/>
                  </a:cubicBezTo>
                  <a:cubicBezTo>
                    <a:pt x="2193291" y="22727"/>
                    <a:pt x="2198275" y="34759"/>
                    <a:pt x="2198275" y="47305"/>
                  </a:cubicBezTo>
                  <a:lnTo>
                    <a:pt x="2198275" y="1691976"/>
                  </a:lnTo>
                  <a:cubicBezTo>
                    <a:pt x="2198275" y="1704522"/>
                    <a:pt x="2193291" y="1716555"/>
                    <a:pt x="2184419" y="1725426"/>
                  </a:cubicBezTo>
                  <a:cubicBezTo>
                    <a:pt x="2175548" y="1734298"/>
                    <a:pt x="2163515" y="1739282"/>
                    <a:pt x="2150969" y="1739282"/>
                  </a:cubicBezTo>
                  <a:lnTo>
                    <a:pt x="47305" y="1739282"/>
                  </a:lnTo>
                  <a:cubicBezTo>
                    <a:pt x="34759" y="1739282"/>
                    <a:pt x="22727" y="1734298"/>
                    <a:pt x="13855" y="1725426"/>
                  </a:cubicBezTo>
                  <a:cubicBezTo>
                    <a:pt x="4984" y="1716555"/>
                    <a:pt x="0" y="1704522"/>
                    <a:pt x="0" y="1691976"/>
                  </a:cubicBezTo>
                  <a:lnTo>
                    <a:pt x="0" y="47305"/>
                  </a:lnTo>
                  <a:cubicBezTo>
                    <a:pt x="0" y="34759"/>
                    <a:pt x="4984" y="22727"/>
                    <a:pt x="13855" y="13855"/>
                  </a:cubicBezTo>
                  <a:cubicBezTo>
                    <a:pt x="22727" y="4984"/>
                    <a:pt x="34759" y="0"/>
                    <a:pt x="47305" y="0"/>
                  </a:cubicBezTo>
                  <a:close/>
                </a:path>
              </a:pathLst>
            </a:custGeom>
            <a:solidFill>
              <a:srgbClr val="000000">
                <a:alpha val="0"/>
              </a:srgbClr>
            </a:solidFill>
            <a:ln w="38100" cap="rnd">
              <a:solidFill>
                <a:srgbClr val="FFFFFF"/>
              </a:solidFill>
              <a:prstDash val="solid"/>
              <a:round/>
            </a:ln>
          </p:spPr>
        </p:sp>
        <p:sp>
          <p:nvSpPr>
            <p:cNvPr id="17" name="TextBox 17"/>
            <p:cNvSpPr txBox="1"/>
            <p:nvPr/>
          </p:nvSpPr>
          <p:spPr>
            <a:xfrm>
              <a:off x="0" y="-38100"/>
              <a:ext cx="2198275" cy="1777382"/>
            </a:xfrm>
            <a:prstGeom prst="rect">
              <a:avLst/>
            </a:prstGeom>
          </p:spPr>
          <p:txBody>
            <a:bodyPr lIns="50800" tIns="50800" rIns="50800" bIns="50800" rtlCol="0" anchor="ctr"/>
            <a:lstStyle/>
            <a:p>
              <a:pPr algn="ctr">
                <a:lnSpc>
                  <a:spcPts val="3079"/>
                </a:lnSpc>
              </a:pPr>
              <a:endParaRPr/>
            </a:p>
          </p:txBody>
        </p:sp>
      </p:grpSp>
      <p:sp>
        <p:nvSpPr>
          <p:cNvPr id="18" name="TextBox 18"/>
          <p:cNvSpPr txBox="1"/>
          <p:nvPr/>
        </p:nvSpPr>
        <p:spPr>
          <a:xfrm>
            <a:off x="1028700" y="4268593"/>
            <a:ext cx="6005163" cy="1237152"/>
          </a:xfrm>
          <a:prstGeom prst="rect">
            <a:avLst/>
          </a:prstGeom>
        </p:spPr>
        <p:txBody>
          <a:bodyPr lIns="0" tIns="0" rIns="0" bIns="0" rtlCol="0" anchor="t">
            <a:spAutoFit/>
          </a:bodyPr>
          <a:lstStyle/>
          <a:p>
            <a:pPr algn="l">
              <a:lnSpc>
                <a:spcPts val="4854"/>
              </a:lnSpc>
            </a:pPr>
            <a:r>
              <a:rPr lang="en-US" sz="4413" b="1">
                <a:solidFill>
                  <a:srgbClr val="FFFFFF"/>
                </a:solidFill>
                <a:latin typeface="Inter Semi-Bold"/>
                <a:ea typeface="Inter Semi-Bold"/>
                <a:cs typeface="Inter Semi-Bold"/>
                <a:sym typeface="Inter Semi-Bold"/>
              </a:rPr>
              <a:t>SELECTION SORT, BIG O NOTATIONS</a:t>
            </a:r>
          </a:p>
        </p:txBody>
      </p:sp>
      <p:sp>
        <p:nvSpPr>
          <p:cNvPr id="19" name="TextBox 19"/>
          <p:cNvSpPr txBox="1"/>
          <p:nvPr/>
        </p:nvSpPr>
        <p:spPr>
          <a:xfrm>
            <a:off x="931923" y="6307388"/>
            <a:ext cx="6101940" cy="306705"/>
          </a:xfrm>
          <a:prstGeom prst="rect">
            <a:avLst/>
          </a:prstGeom>
        </p:spPr>
        <p:txBody>
          <a:bodyPr lIns="0" tIns="0" rIns="0" bIns="0" rtlCol="0" anchor="t">
            <a:spAutoFit/>
          </a:bodyPr>
          <a:lstStyle/>
          <a:p>
            <a:pPr algn="l">
              <a:lnSpc>
                <a:spcPts val="2520"/>
              </a:lnSpc>
              <a:spcBef>
                <a:spcPct val="0"/>
              </a:spcBef>
            </a:pPr>
            <a:r>
              <a:rPr lang="en-US" sz="1800">
                <a:solidFill>
                  <a:srgbClr val="FFFFFF"/>
                </a:solidFill>
                <a:latin typeface="Inter"/>
                <a:ea typeface="Inter"/>
                <a:cs typeface="Inter"/>
                <a:sym typeface="Inter"/>
              </a:rPr>
              <a:t>Selection sortda Big O notation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3895367" y="1028700"/>
            <a:ext cx="4331535" cy="1075229"/>
            <a:chOff x="0" y="0"/>
            <a:chExt cx="5775379" cy="1433639"/>
          </a:xfrm>
        </p:grpSpPr>
        <p:grpSp>
          <p:nvGrpSpPr>
            <p:cNvPr id="3" name="Group 3"/>
            <p:cNvGrpSpPr/>
            <p:nvPr/>
          </p:nvGrpSpPr>
          <p:grpSpPr>
            <a:xfrm>
              <a:off x="0" y="0"/>
              <a:ext cx="5775379" cy="1433639"/>
              <a:chOff x="0" y="0"/>
              <a:chExt cx="1140816" cy="283188"/>
            </a:xfrm>
          </p:grpSpPr>
          <p:sp>
            <p:nvSpPr>
              <p:cNvPr id="4" name="Freeform 4"/>
              <p:cNvSpPr/>
              <p:nvPr/>
            </p:nvSpPr>
            <p:spPr>
              <a:xfrm>
                <a:off x="0" y="0"/>
                <a:ext cx="1140816" cy="283188"/>
              </a:xfrm>
              <a:custGeom>
                <a:avLst/>
                <a:gdLst/>
                <a:ahLst/>
                <a:cxnLst/>
                <a:rect l="l" t="t" r="r" b="b"/>
                <a:pathLst>
                  <a:path w="1140816" h="283188">
                    <a:moveTo>
                      <a:pt x="91154" y="0"/>
                    </a:moveTo>
                    <a:lnTo>
                      <a:pt x="1049661" y="0"/>
                    </a:lnTo>
                    <a:cubicBezTo>
                      <a:pt x="1073837" y="0"/>
                      <a:pt x="1097022" y="9604"/>
                      <a:pt x="1114117" y="26698"/>
                    </a:cubicBezTo>
                    <a:cubicBezTo>
                      <a:pt x="1131212" y="43793"/>
                      <a:pt x="1140816" y="66979"/>
                      <a:pt x="1140816" y="91154"/>
                    </a:cubicBezTo>
                    <a:lnTo>
                      <a:pt x="1140816" y="192034"/>
                    </a:lnTo>
                    <a:cubicBezTo>
                      <a:pt x="1140816" y="216209"/>
                      <a:pt x="1131212" y="239395"/>
                      <a:pt x="1114117" y="256490"/>
                    </a:cubicBezTo>
                    <a:cubicBezTo>
                      <a:pt x="1097022" y="273584"/>
                      <a:pt x="1073837" y="283188"/>
                      <a:pt x="1049661" y="283188"/>
                    </a:cubicBezTo>
                    <a:lnTo>
                      <a:pt x="91154" y="283188"/>
                    </a:lnTo>
                    <a:cubicBezTo>
                      <a:pt x="66979" y="283188"/>
                      <a:pt x="43793" y="273584"/>
                      <a:pt x="26698" y="256490"/>
                    </a:cubicBezTo>
                    <a:cubicBezTo>
                      <a:pt x="9604" y="239395"/>
                      <a:pt x="0" y="216209"/>
                      <a:pt x="0" y="192034"/>
                    </a:cubicBezTo>
                    <a:lnTo>
                      <a:pt x="0" y="91154"/>
                    </a:lnTo>
                    <a:cubicBezTo>
                      <a:pt x="0" y="66979"/>
                      <a:pt x="9604" y="43793"/>
                      <a:pt x="26698" y="26698"/>
                    </a:cubicBezTo>
                    <a:cubicBezTo>
                      <a:pt x="43793" y="9604"/>
                      <a:pt x="66979" y="0"/>
                      <a:pt x="91154" y="0"/>
                    </a:cubicBezTo>
                    <a:close/>
                  </a:path>
                </a:pathLst>
              </a:custGeom>
              <a:solidFill>
                <a:srgbClr val="000000">
                  <a:alpha val="0"/>
                </a:srgbClr>
              </a:solidFill>
              <a:ln w="38100" cap="rnd">
                <a:solidFill>
                  <a:srgbClr val="FFFFFF"/>
                </a:solidFill>
                <a:prstDash val="solid"/>
                <a:round/>
              </a:ln>
            </p:spPr>
          </p:sp>
          <p:sp>
            <p:nvSpPr>
              <p:cNvPr id="5" name="TextBox 5"/>
              <p:cNvSpPr txBox="1"/>
              <p:nvPr/>
            </p:nvSpPr>
            <p:spPr>
              <a:xfrm>
                <a:off x="0" y="-38100"/>
                <a:ext cx="1140816" cy="32128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75613" y="195273"/>
              <a:ext cx="5024153" cy="1004993"/>
            </a:xfrm>
            <a:prstGeom prst="rect">
              <a:avLst/>
            </a:prstGeom>
          </p:spPr>
          <p:txBody>
            <a:bodyPr lIns="0" tIns="0" rIns="0" bIns="0" rtlCol="0" anchor="t">
              <a:spAutoFit/>
            </a:bodyPr>
            <a:lstStyle/>
            <a:p>
              <a:pPr algn="ctr">
                <a:lnSpc>
                  <a:spcPts val="3079"/>
                </a:lnSpc>
                <a:spcBef>
                  <a:spcPct val="0"/>
                </a:spcBef>
              </a:pPr>
              <a:r>
                <a:rPr lang="en-US" sz="2199" b="1">
                  <a:solidFill>
                    <a:srgbClr val="FFFFFF"/>
                  </a:solidFill>
                  <a:latin typeface="Inter Medium"/>
                  <a:ea typeface="Inter Medium"/>
                  <a:cs typeface="Inter Medium"/>
                  <a:sym typeface="Inter Medium"/>
                </a:rPr>
                <a:t>DATA STRUCTURES AND ALGORITHMS</a:t>
              </a:r>
            </a:p>
          </p:txBody>
        </p:sp>
      </p:grpSp>
      <p:sp>
        <p:nvSpPr>
          <p:cNvPr id="7" name="Freeform 7"/>
          <p:cNvSpPr/>
          <p:nvPr/>
        </p:nvSpPr>
        <p:spPr>
          <a:xfrm>
            <a:off x="0" y="6778483"/>
            <a:ext cx="6851142" cy="8229600"/>
          </a:xfrm>
          <a:custGeom>
            <a:avLst/>
            <a:gdLst/>
            <a:ahLst/>
            <a:cxnLst/>
            <a:rect l="l" t="t" r="r" b="b"/>
            <a:pathLst>
              <a:path w="6851142" h="8229600">
                <a:moveTo>
                  <a:pt x="0" y="0"/>
                </a:moveTo>
                <a:lnTo>
                  <a:pt x="6851142" y="0"/>
                </a:lnTo>
                <a:lnTo>
                  <a:pt x="6851142" y="8229600"/>
                </a:lnTo>
                <a:lnTo>
                  <a:pt x="0" y="8229600"/>
                </a:lnTo>
                <a:lnTo>
                  <a:pt x="0" y="0"/>
                </a:lnTo>
                <a:close/>
              </a:path>
            </a:pathLst>
          </a:custGeom>
          <a:blipFill>
            <a:blip r:embed="rId2"/>
            <a:stretch>
              <a:fillRect/>
            </a:stretch>
          </a:blipFill>
        </p:spPr>
      </p:sp>
      <p:grpSp>
        <p:nvGrpSpPr>
          <p:cNvPr id="8" name="Group 8"/>
          <p:cNvGrpSpPr/>
          <p:nvPr/>
        </p:nvGrpSpPr>
        <p:grpSpPr>
          <a:xfrm>
            <a:off x="6348033" y="8915948"/>
            <a:ext cx="1878869" cy="684704"/>
            <a:chOff x="0" y="0"/>
            <a:chExt cx="2505159" cy="912939"/>
          </a:xfrm>
        </p:grpSpPr>
        <p:grpSp>
          <p:nvGrpSpPr>
            <p:cNvPr id="9" name="Group 9"/>
            <p:cNvGrpSpPr/>
            <p:nvPr/>
          </p:nvGrpSpPr>
          <p:grpSpPr>
            <a:xfrm>
              <a:off x="0" y="0"/>
              <a:ext cx="2505159" cy="912939"/>
              <a:chOff x="0" y="0"/>
              <a:chExt cx="494846" cy="180334"/>
            </a:xfrm>
          </p:grpSpPr>
          <p:sp>
            <p:nvSpPr>
              <p:cNvPr id="10" name="Freeform 10"/>
              <p:cNvSpPr/>
              <p:nvPr/>
            </p:nvSpPr>
            <p:spPr>
              <a:xfrm>
                <a:off x="0" y="0"/>
                <a:ext cx="494846" cy="180334"/>
              </a:xfrm>
              <a:custGeom>
                <a:avLst/>
                <a:gdLst/>
                <a:ahLst/>
                <a:cxnLst/>
                <a:rect l="l" t="t" r="r" b="b"/>
                <a:pathLst>
                  <a:path w="494846" h="180334">
                    <a:moveTo>
                      <a:pt x="90167" y="0"/>
                    </a:moveTo>
                    <a:lnTo>
                      <a:pt x="404679" y="0"/>
                    </a:lnTo>
                    <a:cubicBezTo>
                      <a:pt x="428593" y="0"/>
                      <a:pt x="451527" y="9500"/>
                      <a:pt x="468437" y="26409"/>
                    </a:cubicBezTo>
                    <a:cubicBezTo>
                      <a:pt x="485346" y="43319"/>
                      <a:pt x="494846" y="66253"/>
                      <a:pt x="494846" y="90167"/>
                    </a:cubicBezTo>
                    <a:lnTo>
                      <a:pt x="494846" y="90167"/>
                    </a:lnTo>
                    <a:cubicBezTo>
                      <a:pt x="494846" y="114081"/>
                      <a:pt x="485346" y="137015"/>
                      <a:pt x="468437" y="153924"/>
                    </a:cubicBezTo>
                    <a:cubicBezTo>
                      <a:pt x="451527" y="170834"/>
                      <a:pt x="428593" y="180334"/>
                      <a:pt x="404679" y="180334"/>
                    </a:cubicBezTo>
                    <a:lnTo>
                      <a:pt x="90167" y="180334"/>
                    </a:lnTo>
                    <a:cubicBezTo>
                      <a:pt x="66253" y="180334"/>
                      <a:pt x="43319" y="170834"/>
                      <a:pt x="26409" y="153924"/>
                    </a:cubicBezTo>
                    <a:cubicBezTo>
                      <a:pt x="9500" y="137015"/>
                      <a:pt x="0" y="114081"/>
                      <a:pt x="0" y="90167"/>
                    </a:cubicBezTo>
                    <a:lnTo>
                      <a:pt x="0" y="90167"/>
                    </a:lnTo>
                    <a:cubicBezTo>
                      <a:pt x="0" y="66253"/>
                      <a:pt x="9500" y="43319"/>
                      <a:pt x="26409" y="26409"/>
                    </a:cubicBezTo>
                    <a:cubicBezTo>
                      <a:pt x="43319" y="9500"/>
                      <a:pt x="66253" y="0"/>
                      <a:pt x="90167" y="0"/>
                    </a:cubicBezTo>
                    <a:close/>
                  </a:path>
                </a:pathLst>
              </a:custGeom>
              <a:solidFill>
                <a:srgbClr val="000000">
                  <a:alpha val="0"/>
                </a:srgbClr>
              </a:solidFill>
              <a:ln w="38100" cap="rnd">
                <a:solidFill>
                  <a:srgbClr val="FFFFFF"/>
                </a:solidFill>
                <a:prstDash val="solid"/>
                <a:round/>
              </a:ln>
            </p:spPr>
          </p:sp>
          <p:sp>
            <p:nvSpPr>
              <p:cNvPr id="11" name="TextBox 11"/>
              <p:cNvSpPr txBox="1"/>
              <p:nvPr/>
            </p:nvSpPr>
            <p:spPr>
              <a:xfrm>
                <a:off x="0" y="-38100"/>
                <a:ext cx="494846" cy="218434"/>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64799" y="195273"/>
              <a:ext cx="2375561" cy="484293"/>
            </a:xfrm>
            <a:prstGeom prst="rect">
              <a:avLst/>
            </a:prstGeom>
          </p:spPr>
          <p:txBody>
            <a:bodyPr lIns="0" tIns="0" rIns="0" bIns="0" rtlCol="0" anchor="t">
              <a:spAutoFit/>
            </a:bodyPr>
            <a:lstStyle/>
            <a:p>
              <a:pPr algn="ctr">
                <a:lnSpc>
                  <a:spcPts val="3079"/>
                </a:lnSpc>
                <a:spcBef>
                  <a:spcPct val="0"/>
                </a:spcBef>
              </a:pPr>
              <a:r>
                <a:rPr lang="en-US" sz="2199" b="1">
                  <a:solidFill>
                    <a:srgbClr val="FFFFFF"/>
                  </a:solidFill>
                  <a:latin typeface="Inter Medium"/>
                  <a:ea typeface="Inter Medium"/>
                  <a:cs typeface="Inter Medium"/>
                  <a:sym typeface="Inter Medium"/>
                </a:rPr>
                <a:t>PAGE 07</a:t>
              </a:r>
            </a:p>
          </p:txBody>
        </p:sp>
      </p:grpSp>
      <p:grpSp>
        <p:nvGrpSpPr>
          <p:cNvPr id="13" name="Group 13"/>
          <p:cNvGrpSpPr/>
          <p:nvPr/>
        </p:nvGrpSpPr>
        <p:grpSpPr>
          <a:xfrm>
            <a:off x="9458109" y="3251401"/>
            <a:ext cx="8278044" cy="4801440"/>
            <a:chOff x="0" y="0"/>
            <a:chExt cx="574574" cy="333265"/>
          </a:xfrm>
        </p:grpSpPr>
        <p:sp>
          <p:nvSpPr>
            <p:cNvPr id="14" name="Freeform 14"/>
            <p:cNvSpPr/>
            <p:nvPr/>
          </p:nvSpPr>
          <p:spPr>
            <a:xfrm>
              <a:off x="0" y="0"/>
              <a:ext cx="574574" cy="333265"/>
            </a:xfrm>
            <a:custGeom>
              <a:avLst/>
              <a:gdLst/>
              <a:ahLst/>
              <a:cxnLst/>
              <a:rect l="l" t="t" r="r" b="b"/>
              <a:pathLst>
                <a:path w="574574" h="333265">
                  <a:moveTo>
                    <a:pt x="47697" y="0"/>
                  </a:moveTo>
                  <a:lnTo>
                    <a:pt x="526877" y="0"/>
                  </a:lnTo>
                  <a:cubicBezTo>
                    <a:pt x="539527" y="0"/>
                    <a:pt x="551659" y="5025"/>
                    <a:pt x="560604" y="13970"/>
                  </a:cubicBezTo>
                  <a:cubicBezTo>
                    <a:pt x="569549" y="22915"/>
                    <a:pt x="574574" y="35047"/>
                    <a:pt x="574574" y="47697"/>
                  </a:cubicBezTo>
                  <a:lnTo>
                    <a:pt x="574574" y="285568"/>
                  </a:lnTo>
                  <a:cubicBezTo>
                    <a:pt x="574574" y="311911"/>
                    <a:pt x="553220" y="333265"/>
                    <a:pt x="526877" y="333265"/>
                  </a:cubicBezTo>
                  <a:lnTo>
                    <a:pt x="47697" y="333265"/>
                  </a:lnTo>
                  <a:cubicBezTo>
                    <a:pt x="21355" y="333265"/>
                    <a:pt x="0" y="311911"/>
                    <a:pt x="0" y="285568"/>
                  </a:cubicBezTo>
                  <a:lnTo>
                    <a:pt x="0" y="47697"/>
                  </a:lnTo>
                  <a:cubicBezTo>
                    <a:pt x="0" y="21355"/>
                    <a:pt x="21355" y="0"/>
                    <a:pt x="47697" y="0"/>
                  </a:cubicBezTo>
                  <a:close/>
                </a:path>
              </a:pathLst>
            </a:custGeom>
            <a:blipFill>
              <a:blip r:embed="rId3"/>
              <a:stretch>
                <a:fillRect l="-1557" r="-1557"/>
              </a:stretch>
            </a:blipFill>
          </p:spPr>
        </p:sp>
      </p:grpSp>
      <p:grpSp>
        <p:nvGrpSpPr>
          <p:cNvPr id="15" name="Group 15"/>
          <p:cNvGrpSpPr/>
          <p:nvPr/>
        </p:nvGrpSpPr>
        <p:grpSpPr>
          <a:xfrm>
            <a:off x="9458109" y="3034910"/>
            <a:ext cx="8278044" cy="5313671"/>
            <a:chOff x="0" y="0"/>
            <a:chExt cx="2180226" cy="1399485"/>
          </a:xfrm>
        </p:grpSpPr>
        <p:sp>
          <p:nvSpPr>
            <p:cNvPr id="16" name="Freeform 16"/>
            <p:cNvSpPr/>
            <p:nvPr/>
          </p:nvSpPr>
          <p:spPr>
            <a:xfrm>
              <a:off x="0" y="0"/>
              <a:ext cx="2180226" cy="1399485"/>
            </a:xfrm>
            <a:custGeom>
              <a:avLst/>
              <a:gdLst/>
              <a:ahLst/>
              <a:cxnLst/>
              <a:rect l="l" t="t" r="r" b="b"/>
              <a:pathLst>
                <a:path w="2180226" h="1399485">
                  <a:moveTo>
                    <a:pt x="47697" y="0"/>
                  </a:moveTo>
                  <a:lnTo>
                    <a:pt x="2132529" y="0"/>
                  </a:lnTo>
                  <a:cubicBezTo>
                    <a:pt x="2158871" y="0"/>
                    <a:pt x="2180226" y="21355"/>
                    <a:pt x="2180226" y="47697"/>
                  </a:cubicBezTo>
                  <a:lnTo>
                    <a:pt x="2180226" y="1351788"/>
                  </a:lnTo>
                  <a:cubicBezTo>
                    <a:pt x="2180226" y="1378131"/>
                    <a:pt x="2158871" y="1399485"/>
                    <a:pt x="2132529" y="1399485"/>
                  </a:cubicBezTo>
                  <a:lnTo>
                    <a:pt x="47697" y="1399485"/>
                  </a:lnTo>
                  <a:cubicBezTo>
                    <a:pt x="21355" y="1399485"/>
                    <a:pt x="0" y="1378131"/>
                    <a:pt x="0" y="1351788"/>
                  </a:cubicBezTo>
                  <a:lnTo>
                    <a:pt x="0" y="47697"/>
                  </a:lnTo>
                  <a:cubicBezTo>
                    <a:pt x="0" y="21355"/>
                    <a:pt x="21355" y="0"/>
                    <a:pt x="47697" y="0"/>
                  </a:cubicBezTo>
                  <a:close/>
                </a:path>
              </a:pathLst>
            </a:custGeom>
            <a:solidFill>
              <a:srgbClr val="000000">
                <a:alpha val="0"/>
              </a:srgbClr>
            </a:solidFill>
            <a:ln w="38100" cap="rnd">
              <a:solidFill>
                <a:srgbClr val="FFFFFF"/>
              </a:solidFill>
              <a:prstDash val="solid"/>
              <a:round/>
            </a:ln>
          </p:spPr>
        </p:sp>
        <p:sp>
          <p:nvSpPr>
            <p:cNvPr id="17" name="TextBox 17"/>
            <p:cNvSpPr txBox="1"/>
            <p:nvPr/>
          </p:nvSpPr>
          <p:spPr>
            <a:xfrm>
              <a:off x="0" y="-38100"/>
              <a:ext cx="2180226" cy="1437585"/>
            </a:xfrm>
            <a:prstGeom prst="rect">
              <a:avLst/>
            </a:prstGeom>
          </p:spPr>
          <p:txBody>
            <a:bodyPr lIns="50800" tIns="50800" rIns="50800" bIns="50800" rtlCol="0" anchor="ctr"/>
            <a:lstStyle/>
            <a:p>
              <a:pPr algn="ctr">
                <a:lnSpc>
                  <a:spcPts val="3079"/>
                </a:lnSpc>
              </a:pPr>
              <a:endParaRPr/>
            </a:p>
          </p:txBody>
        </p:sp>
      </p:grpSp>
      <p:sp>
        <p:nvSpPr>
          <p:cNvPr id="18" name="TextBox 18"/>
          <p:cNvSpPr txBox="1"/>
          <p:nvPr/>
        </p:nvSpPr>
        <p:spPr>
          <a:xfrm>
            <a:off x="1333286" y="3280020"/>
            <a:ext cx="7810714" cy="1408602"/>
          </a:xfrm>
          <a:prstGeom prst="rect">
            <a:avLst/>
          </a:prstGeom>
        </p:spPr>
        <p:txBody>
          <a:bodyPr lIns="0" tIns="0" rIns="0" bIns="0" rtlCol="0" anchor="t">
            <a:spAutoFit/>
          </a:bodyPr>
          <a:lstStyle/>
          <a:p>
            <a:pPr algn="r">
              <a:lnSpc>
                <a:spcPts val="5404"/>
              </a:lnSpc>
            </a:pPr>
            <a:r>
              <a:rPr lang="en-US" sz="4913" b="1">
                <a:solidFill>
                  <a:srgbClr val="FFFFFF"/>
                </a:solidFill>
                <a:latin typeface="Inter Semi-Bold"/>
                <a:ea typeface="Inter Semi-Bold"/>
                <a:cs typeface="Inter Semi-Bold"/>
                <a:sym typeface="Inter Semi-Bold"/>
              </a:rPr>
              <a:t>REKURSIYA (O’Z-O’ZIGA MUROJAAT)</a:t>
            </a:r>
          </a:p>
        </p:txBody>
      </p:sp>
      <p:sp>
        <p:nvSpPr>
          <p:cNvPr id="19" name="TextBox 19"/>
          <p:cNvSpPr txBox="1"/>
          <p:nvPr/>
        </p:nvSpPr>
        <p:spPr>
          <a:xfrm>
            <a:off x="1777529" y="5977430"/>
            <a:ext cx="6601773" cy="1564005"/>
          </a:xfrm>
          <a:prstGeom prst="rect">
            <a:avLst/>
          </a:prstGeom>
        </p:spPr>
        <p:txBody>
          <a:bodyPr lIns="0" tIns="0" rIns="0" bIns="0" rtlCol="0" anchor="t">
            <a:spAutoFit/>
          </a:bodyPr>
          <a:lstStyle/>
          <a:p>
            <a:pPr algn="r">
              <a:lnSpc>
                <a:spcPts val="2520"/>
              </a:lnSpc>
              <a:spcBef>
                <a:spcPct val="0"/>
              </a:spcBef>
            </a:pPr>
            <a:r>
              <a:rPr lang="en-US" sz="1800">
                <a:solidFill>
                  <a:srgbClr val="FFFFFF"/>
                </a:solidFill>
                <a:latin typeface="Inter"/>
                <a:ea typeface="Inter"/>
                <a:cs typeface="Inter"/>
                <a:sym typeface="Inter"/>
              </a:rPr>
              <a:t>Biz shu darsgacha rekursiyadan juda ko’p foydalandik lekin buni hali siz bilmaysiz. Rekursiya bu bitta amalga doimiy murojat qilishdir. Masalan: masalan zinadan chiqishni olsak. Siz doim bir xil qadam tashlaysiz. Va bu ishni malum natijaga erishguncha davom ettirasiz.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3895367" y="1028700"/>
            <a:ext cx="4331535" cy="1075229"/>
            <a:chOff x="0" y="0"/>
            <a:chExt cx="5775379" cy="1433639"/>
          </a:xfrm>
        </p:grpSpPr>
        <p:grpSp>
          <p:nvGrpSpPr>
            <p:cNvPr id="3" name="Group 3"/>
            <p:cNvGrpSpPr/>
            <p:nvPr/>
          </p:nvGrpSpPr>
          <p:grpSpPr>
            <a:xfrm>
              <a:off x="0" y="0"/>
              <a:ext cx="5775379" cy="1433639"/>
              <a:chOff x="0" y="0"/>
              <a:chExt cx="1140816" cy="283188"/>
            </a:xfrm>
          </p:grpSpPr>
          <p:sp>
            <p:nvSpPr>
              <p:cNvPr id="4" name="Freeform 4"/>
              <p:cNvSpPr/>
              <p:nvPr/>
            </p:nvSpPr>
            <p:spPr>
              <a:xfrm>
                <a:off x="0" y="0"/>
                <a:ext cx="1140816" cy="283188"/>
              </a:xfrm>
              <a:custGeom>
                <a:avLst/>
                <a:gdLst/>
                <a:ahLst/>
                <a:cxnLst/>
                <a:rect l="l" t="t" r="r" b="b"/>
                <a:pathLst>
                  <a:path w="1140816" h="283188">
                    <a:moveTo>
                      <a:pt x="91154" y="0"/>
                    </a:moveTo>
                    <a:lnTo>
                      <a:pt x="1049661" y="0"/>
                    </a:lnTo>
                    <a:cubicBezTo>
                      <a:pt x="1073837" y="0"/>
                      <a:pt x="1097022" y="9604"/>
                      <a:pt x="1114117" y="26698"/>
                    </a:cubicBezTo>
                    <a:cubicBezTo>
                      <a:pt x="1131212" y="43793"/>
                      <a:pt x="1140816" y="66979"/>
                      <a:pt x="1140816" y="91154"/>
                    </a:cubicBezTo>
                    <a:lnTo>
                      <a:pt x="1140816" y="192034"/>
                    </a:lnTo>
                    <a:cubicBezTo>
                      <a:pt x="1140816" y="216209"/>
                      <a:pt x="1131212" y="239395"/>
                      <a:pt x="1114117" y="256490"/>
                    </a:cubicBezTo>
                    <a:cubicBezTo>
                      <a:pt x="1097022" y="273584"/>
                      <a:pt x="1073837" y="283188"/>
                      <a:pt x="1049661" y="283188"/>
                    </a:cubicBezTo>
                    <a:lnTo>
                      <a:pt x="91154" y="283188"/>
                    </a:lnTo>
                    <a:cubicBezTo>
                      <a:pt x="66979" y="283188"/>
                      <a:pt x="43793" y="273584"/>
                      <a:pt x="26698" y="256490"/>
                    </a:cubicBezTo>
                    <a:cubicBezTo>
                      <a:pt x="9604" y="239395"/>
                      <a:pt x="0" y="216209"/>
                      <a:pt x="0" y="192034"/>
                    </a:cubicBezTo>
                    <a:lnTo>
                      <a:pt x="0" y="91154"/>
                    </a:lnTo>
                    <a:cubicBezTo>
                      <a:pt x="0" y="66979"/>
                      <a:pt x="9604" y="43793"/>
                      <a:pt x="26698" y="26698"/>
                    </a:cubicBezTo>
                    <a:cubicBezTo>
                      <a:pt x="43793" y="9604"/>
                      <a:pt x="66979" y="0"/>
                      <a:pt x="91154" y="0"/>
                    </a:cubicBezTo>
                    <a:close/>
                  </a:path>
                </a:pathLst>
              </a:custGeom>
              <a:solidFill>
                <a:srgbClr val="000000">
                  <a:alpha val="0"/>
                </a:srgbClr>
              </a:solidFill>
              <a:ln w="38100" cap="rnd">
                <a:solidFill>
                  <a:srgbClr val="FFFFFF"/>
                </a:solidFill>
                <a:prstDash val="solid"/>
                <a:round/>
              </a:ln>
            </p:spPr>
          </p:sp>
          <p:sp>
            <p:nvSpPr>
              <p:cNvPr id="5" name="TextBox 5"/>
              <p:cNvSpPr txBox="1"/>
              <p:nvPr/>
            </p:nvSpPr>
            <p:spPr>
              <a:xfrm>
                <a:off x="0" y="-38100"/>
                <a:ext cx="1140816" cy="32128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75613" y="195273"/>
              <a:ext cx="5024153" cy="1004993"/>
            </a:xfrm>
            <a:prstGeom prst="rect">
              <a:avLst/>
            </a:prstGeom>
          </p:spPr>
          <p:txBody>
            <a:bodyPr lIns="0" tIns="0" rIns="0" bIns="0" rtlCol="0" anchor="t">
              <a:spAutoFit/>
            </a:bodyPr>
            <a:lstStyle/>
            <a:p>
              <a:pPr algn="ctr">
                <a:lnSpc>
                  <a:spcPts val="3079"/>
                </a:lnSpc>
                <a:spcBef>
                  <a:spcPct val="0"/>
                </a:spcBef>
              </a:pPr>
              <a:r>
                <a:rPr lang="en-US" sz="2199" b="1">
                  <a:solidFill>
                    <a:srgbClr val="FFFFFF"/>
                  </a:solidFill>
                  <a:latin typeface="Inter Medium"/>
                  <a:ea typeface="Inter Medium"/>
                  <a:cs typeface="Inter Medium"/>
                  <a:sym typeface="Inter Medium"/>
                </a:rPr>
                <a:t>DATA STRUCTURES AND ALGORITHMS</a:t>
              </a:r>
            </a:p>
          </p:txBody>
        </p:sp>
      </p:grpSp>
      <p:sp>
        <p:nvSpPr>
          <p:cNvPr id="7" name="Freeform 7"/>
          <p:cNvSpPr/>
          <p:nvPr/>
        </p:nvSpPr>
        <p:spPr>
          <a:xfrm>
            <a:off x="0" y="6778483"/>
            <a:ext cx="6851142" cy="8229600"/>
          </a:xfrm>
          <a:custGeom>
            <a:avLst/>
            <a:gdLst/>
            <a:ahLst/>
            <a:cxnLst/>
            <a:rect l="l" t="t" r="r" b="b"/>
            <a:pathLst>
              <a:path w="6851142" h="8229600">
                <a:moveTo>
                  <a:pt x="0" y="0"/>
                </a:moveTo>
                <a:lnTo>
                  <a:pt x="6851142" y="0"/>
                </a:lnTo>
                <a:lnTo>
                  <a:pt x="6851142" y="8229600"/>
                </a:lnTo>
                <a:lnTo>
                  <a:pt x="0" y="8229600"/>
                </a:lnTo>
                <a:lnTo>
                  <a:pt x="0" y="0"/>
                </a:lnTo>
                <a:close/>
              </a:path>
            </a:pathLst>
          </a:custGeom>
          <a:blipFill>
            <a:blip r:embed="rId2"/>
            <a:stretch>
              <a:fillRect/>
            </a:stretch>
          </a:blipFill>
        </p:spPr>
      </p:sp>
      <p:grpSp>
        <p:nvGrpSpPr>
          <p:cNvPr id="8" name="Group 8"/>
          <p:cNvGrpSpPr/>
          <p:nvPr/>
        </p:nvGrpSpPr>
        <p:grpSpPr>
          <a:xfrm>
            <a:off x="6348033" y="8915948"/>
            <a:ext cx="1878869" cy="684704"/>
            <a:chOff x="0" y="0"/>
            <a:chExt cx="2505159" cy="912939"/>
          </a:xfrm>
        </p:grpSpPr>
        <p:grpSp>
          <p:nvGrpSpPr>
            <p:cNvPr id="9" name="Group 9"/>
            <p:cNvGrpSpPr/>
            <p:nvPr/>
          </p:nvGrpSpPr>
          <p:grpSpPr>
            <a:xfrm>
              <a:off x="0" y="0"/>
              <a:ext cx="2505159" cy="912939"/>
              <a:chOff x="0" y="0"/>
              <a:chExt cx="494846" cy="180334"/>
            </a:xfrm>
          </p:grpSpPr>
          <p:sp>
            <p:nvSpPr>
              <p:cNvPr id="10" name="Freeform 10"/>
              <p:cNvSpPr/>
              <p:nvPr/>
            </p:nvSpPr>
            <p:spPr>
              <a:xfrm>
                <a:off x="0" y="0"/>
                <a:ext cx="494846" cy="180334"/>
              </a:xfrm>
              <a:custGeom>
                <a:avLst/>
                <a:gdLst/>
                <a:ahLst/>
                <a:cxnLst/>
                <a:rect l="l" t="t" r="r" b="b"/>
                <a:pathLst>
                  <a:path w="494846" h="180334">
                    <a:moveTo>
                      <a:pt x="90167" y="0"/>
                    </a:moveTo>
                    <a:lnTo>
                      <a:pt x="404679" y="0"/>
                    </a:lnTo>
                    <a:cubicBezTo>
                      <a:pt x="428593" y="0"/>
                      <a:pt x="451527" y="9500"/>
                      <a:pt x="468437" y="26409"/>
                    </a:cubicBezTo>
                    <a:cubicBezTo>
                      <a:pt x="485346" y="43319"/>
                      <a:pt x="494846" y="66253"/>
                      <a:pt x="494846" y="90167"/>
                    </a:cubicBezTo>
                    <a:lnTo>
                      <a:pt x="494846" y="90167"/>
                    </a:lnTo>
                    <a:cubicBezTo>
                      <a:pt x="494846" y="114081"/>
                      <a:pt x="485346" y="137015"/>
                      <a:pt x="468437" y="153924"/>
                    </a:cubicBezTo>
                    <a:cubicBezTo>
                      <a:pt x="451527" y="170834"/>
                      <a:pt x="428593" y="180334"/>
                      <a:pt x="404679" y="180334"/>
                    </a:cubicBezTo>
                    <a:lnTo>
                      <a:pt x="90167" y="180334"/>
                    </a:lnTo>
                    <a:cubicBezTo>
                      <a:pt x="66253" y="180334"/>
                      <a:pt x="43319" y="170834"/>
                      <a:pt x="26409" y="153924"/>
                    </a:cubicBezTo>
                    <a:cubicBezTo>
                      <a:pt x="9500" y="137015"/>
                      <a:pt x="0" y="114081"/>
                      <a:pt x="0" y="90167"/>
                    </a:cubicBezTo>
                    <a:lnTo>
                      <a:pt x="0" y="90167"/>
                    </a:lnTo>
                    <a:cubicBezTo>
                      <a:pt x="0" y="66253"/>
                      <a:pt x="9500" y="43319"/>
                      <a:pt x="26409" y="26409"/>
                    </a:cubicBezTo>
                    <a:cubicBezTo>
                      <a:pt x="43319" y="9500"/>
                      <a:pt x="66253" y="0"/>
                      <a:pt x="90167" y="0"/>
                    </a:cubicBezTo>
                    <a:close/>
                  </a:path>
                </a:pathLst>
              </a:custGeom>
              <a:solidFill>
                <a:srgbClr val="000000">
                  <a:alpha val="0"/>
                </a:srgbClr>
              </a:solidFill>
              <a:ln w="38100" cap="rnd">
                <a:solidFill>
                  <a:srgbClr val="FFFFFF"/>
                </a:solidFill>
                <a:prstDash val="solid"/>
                <a:round/>
              </a:ln>
            </p:spPr>
            <p:txBody>
              <a:bodyPr/>
              <a:lstStyle/>
              <a:p>
                <a:endParaRPr lang="en-US" dirty="0"/>
              </a:p>
            </p:txBody>
          </p:sp>
          <p:sp>
            <p:nvSpPr>
              <p:cNvPr id="11" name="TextBox 11"/>
              <p:cNvSpPr txBox="1"/>
              <p:nvPr/>
            </p:nvSpPr>
            <p:spPr>
              <a:xfrm>
                <a:off x="0" y="-38100"/>
                <a:ext cx="494846" cy="218434"/>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64799" y="195273"/>
              <a:ext cx="2375561" cy="484293"/>
            </a:xfrm>
            <a:prstGeom prst="rect">
              <a:avLst/>
            </a:prstGeom>
          </p:spPr>
          <p:txBody>
            <a:bodyPr lIns="0" tIns="0" rIns="0" bIns="0" rtlCol="0" anchor="t">
              <a:spAutoFit/>
            </a:bodyPr>
            <a:lstStyle/>
            <a:p>
              <a:pPr algn="ctr">
                <a:lnSpc>
                  <a:spcPts val="3079"/>
                </a:lnSpc>
                <a:spcBef>
                  <a:spcPct val="0"/>
                </a:spcBef>
              </a:pPr>
              <a:r>
                <a:rPr lang="en-US" sz="2199" b="1" dirty="0">
                  <a:solidFill>
                    <a:srgbClr val="FFFFFF"/>
                  </a:solidFill>
                  <a:latin typeface="Inter Medium"/>
                  <a:ea typeface="Inter Medium"/>
                  <a:cs typeface="Inter Medium"/>
                  <a:sym typeface="Inter Medium"/>
                </a:rPr>
                <a:t>PAGE 08</a:t>
              </a:r>
            </a:p>
          </p:txBody>
        </p:sp>
      </p:grpSp>
      <p:grpSp>
        <p:nvGrpSpPr>
          <p:cNvPr id="13" name="Group 13"/>
          <p:cNvGrpSpPr/>
          <p:nvPr/>
        </p:nvGrpSpPr>
        <p:grpSpPr>
          <a:xfrm>
            <a:off x="10806561" y="2103929"/>
            <a:ext cx="6452739" cy="5922638"/>
            <a:chOff x="0" y="0"/>
            <a:chExt cx="363094" cy="333265"/>
          </a:xfrm>
        </p:grpSpPr>
        <p:sp>
          <p:nvSpPr>
            <p:cNvPr id="14" name="Freeform 14"/>
            <p:cNvSpPr/>
            <p:nvPr/>
          </p:nvSpPr>
          <p:spPr>
            <a:xfrm>
              <a:off x="0" y="0"/>
              <a:ext cx="363094" cy="333265"/>
            </a:xfrm>
            <a:custGeom>
              <a:avLst/>
              <a:gdLst/>
              <a:ahLst/>
              <a:cxnLst/>
              <a:rect l="l" t="t" r="r" b="b"/>
              <a:pathLst>
                <a:path w="363094" h="333265">
                  <a:moveTo>
                    <a:pt x="61189" y="0"/>
                  </a:moveTo>
                  <a:lnTo>
                    <a:pt x="301905" y="0"/>
                  </a:lnTo>
                  <a:cubicBezTo>
                    <a:pt x="335699" y="0"/>
                    <a:pt x="363094" y="27395"/>
                    <a:pt x="363094" y="61189"/>
                  </a:cubicBezTo>
                  <a:lnTo>
                    <a:pt x="363094" y="272076"/>
                  </a:lnTo>
                  <a:cubicBezTo>
                    <a:pt x="363094" y="288304"/>
                    <a:pt x="356647" y="303868"/>
                    <a:pt x="345172" y="315343"/>
                  </a:cubicBezTo>
                  <a:cubicBezTo>
                    <a:pt x="333697" y="326819"/>
                    <a:pt x="318133" y="333265"/>
                    <a:pt x="301905" y="333265"/>
                  </a:cubicBezTo>
                  <a:lnTo>
                    <a:pt x="61189" y="333265"/>
                  </a:lnTo>
                  <a:cubicBezTo>
                    <a:pt x="27395" y="333265"/>
                    <a:pt x="0" y="305870"/>
                    <a:pt x="0" y="272076"/>
                  </a:cubicBezTo>
                  <a:lnTo>
                    <a:pt x="0" y="61189"/>
                  </a:lnTo>
                  <a:cubicBezTo>
                    <a:pt x="0" y="27395"/>
                    <a:pt x="27395" y="0"/>
                    <a:pt x="61189" y="0"/>
                  </a:cubicBezTo>
                  <a:close/>
                </a:path>
              </a:pathLst>
            </a:custGeom>
            <a:blipFill>
              <a:blip r:embed="rId3"/>
              <a:stretch>
                <a:fillRect t="-4475" b="-4475"/>
              </a:stretch>
            </a:blipFill>
          </p:spPr>
        </p:sp>
      </p:grpSp>
      <p:grpSp>
        <p:nvGrpSpPr>
          <p:cNvPr id="15" name="Group 15"/>
          <p:cNvGrpSpPr/>
          <p:nvPr/>
        </p:nvGrpSpPr>
        <p:grpSpPr>
          <a:xfrm>
            <a:off x="10683133" y="2031786"/>
            <a:ext cx="6691795" cy="6146059"/>
            <a:chOff x="0" y="0"/>
            <a:chExt cx="1762448" cy="1618715"/>
          </a:xfrm>
        </p:grpSpPr>
        <p:sp>
          <p:nvSpPr>
            <p:cNvPr id="16" name="Freeform 16"/>
            <p:cNvSpPr/>
            <p:nvPr/>
          </p:nvSpPr>
          <p:spPr>
            <a:xfrm>
              <a:off x="0" y="0"/>
              <a:ext cx="1762448" cy="1618715"/>
            </a:xfrm>
            <a:custGeom>
              <a:avLst/>
              <a:gdLst/>
              <a:ahLst/>
              <a:cxnLst/>
              <a:rect l="l" t="t" r="r" b="b"/>
              <a:pathLst>
                <a:path w="1762448" h="1618715">
                  <a:moveTo>
                    <a:pt x="59003" y="0"/>
                  </a:moveTo>
                  <a:lnTo>
                    <a:pt x="1703445" y="0"/>
                  </a:lnTo>
                  <a:cubicBezTo>
                    <a:pt x="1736031" y="0"/>
                    <a:pt x="1762448" y="26417"/>
                    <a:pt x="1762448" y="59003"/>
                  </a:cubicBezTo>
                  <a:lnTo>
                    <a:pt x="1762448" y="1559712"/>
                  </a:lnTo>
                  <a:cubicBezTo>
                    <a:pt x="1762448" y="1575361"/>
                    <a:pt x="1756232" y="1590368"/>
                    <a:pt x="1745166" y="1601434"/>
                  </a:cubicBezTo>
                  <a:cubicBezTo>
                    <a:pt x="1734101" y="1612499"/>
                    <a:pt x="1719093" y="1618715"/>
                    <a:pt x="1703445" y="1618715"/>
                  </a:cubicBezTo>
                  <a:lnTo>
                    <a:pt x="59003" y="1618715"/>
                  </a:lnTo>
                  <a:cubicBezTo>
                    <a:pt x="43355" y="1618715"/>
                    <a:pt x="28347" y="1612499"/>
                    <a:pt x="17282" y="1601434"/>
                  </a:cubicBezTo>
                  <a:cubicBezTo>
                    <a:pt x="6216" y="1590368"/>
                    <a:pt x="0" y="1575361"/>
                    <a:pt x="0" y="1559712"/>
                  </a:cubicBezTo>
                  <a:lnTo>
                    <a:pt x="0" y="59003"/>
                  </a:lnTo>
                  <a:cubicBezTo>
                    <a:pt x="0" y="43355"/>
                    <a:pt x="6216" y="28347"/>
                    <a:pt x="17282" y="17282"/>
                  </a:cubicBezTo>
                  <a:cubicBezTo>
                    <a:pt x="28347" y="6216"/>
                    <a:pt x="43355" y="0"/>
                    <a:pt x="59003" y="0"/>
                  </a:cubicBezTo>
                  <a:close/>
                </a:path>
              </a:pathLst>
            </a:custGeom>
            <a:solidFill>
              <a:srgbClr val="000000">
                <a:alpha val="0"/>
              </a:srgbClr>
            </a:solidFill>
            <a:ln w="38100" cap="rnd">
              <a:solidFill>
                <a:srgbClr val="FFFFFF"/>
              </a:solidFill>
              <a:prstDash val="solid"/>
              <a:round/>
            </a:ln>
          </p:spPr>
        </p:sp>
        <p:sp>
          <p:nvSpPr>
            <p:cNvPr id="17" name="TextBox 17"/>
            <p:cNvSpPr txBox="1"/>
            <p:nvPr/>
          </p:nvSpPr>
          <p:spPr>
            <a:xfrm>
              <a:off x="0" y="-38100"/>
              <a:ext cx="1762448" cy="1656815"/>
            </a:xfrm>
            <a:prstGeom prst="rect">
              <a:avLst/>
            </a:prstGeom>
          </p:spPr>
          <p:txBody>
            <a:bodyPr lIns="50800" tIns="50800" rIns="50800" bIns="50800" rtlCol="0" anchor="ctr"/>
            <a:lstStyle/>
            <a:p>
              <a:pPr algn="ctr">
                <a:lnSpc>
                  <a:spcPts val="3079"/>
                </a:lnSpc>
              </a:pPr>
              <a:endParaRPr/>
            </a:p>
          </p:txBody>
        </p:sp>
      </p:grpSp>
      <p:sp>
        <p:nvSpPr>
          <p:cNvPr id="18" name="TextBox 18"/>
          <p:cNvSpPr txBox="1"/>
          <p:nvPr/>
        </p:nvSpPr>
        <p:spPr>
          <a:xfrm>
            <a:off x="1333286" y="3280020"/>
            <a:ext cx="7810714" cy="1408602"/>
          </a:xfrm>
          <a:prstGeom prst="rect">
            <a:avLst/>
          </a:prstGeom>
        </p:spPr>
        <p:txBody>
          <a:bodyPr lIns="0" tIns="0" rIns="0" bIns="0" rtlCol="0" anchor="t">
            <a:spAutoFit/>
          </a:bodyPr>
          <a:lstStyle/>
          <a:p>
            <a:pPr algn="r">
              <a:lnSpc>
                <a:spcPts val="5404"/>
              </a:lnSpc>
            </a:pPr>
            <a:r>
              <a:rPr lang="en-US" sz="4913" b="1">
                <a:solidFill>
                  <a:srgbClr val="FFFFFF"/>
                </a:solidFill>
                <a:latin typeface="Inter Semi-Bold"/>
                <a:ea typeface="Inter Semi-Bold"/>
                <a:cs typeface="Inter Semi-Bold"/>
                <a:sym typeface="Inter Semi-Bold"/>
              </a:rPr>
              <a:t>REKURSIYA (O’Z-O’ZIGA MUROJAAT)</a:t>
            </a:r>
          </a:p>
        </p:txBody>
      </p:sp>
      <p:sp>
        <p:nvSpPr>
          <p:cNvPr id="19" name="TextBox 19"/>
          <p:cNvSpPr txBox="1"/>
          <p:nvPr/>
        </p:nvSpPr>
        <p:spPr>
          <a:xfrm>
            <a:off x="2657033" y="5783997"/>
            <a:ext cx="6486967" cy="935355"/>
          </a:xfrm>
          <a:prstGeom prst="rect">
            <a:avLst/>
          </a:prstGeom>
        </p:spPr>
        <p:txBody>
          <a:bodyPr lIns="0" tIns="0" rIns="0" bIns="0" rtlCol="0" anchor="t">
            <a:spAutoFit/>
          </a:bodyPr>
          <a:lstStyle/>
          <a:p>
            <a:pPr algn="r">
              <a:lnSpc>
                <a:spcPts val="2520"/>
              </a:lnSpc>
            </a:pPr>
            <a:r>
              <a:rPr lang="en-US" sz="1800">
                <a:solidFill>
                  <a:srgbClr val="FFFFFF"/>
                </a:solidFill>
                <a:latin typeface="Inter"/>
                <a:ea typeface="Inter"/>
                <a:cs typeface="Inter"/>
                <a:sym typeface="Inter"/>
              </a:rPr>
              <a:t>Faktorial  misolini o’zingiz bajarishga harakat qilib ko’ring. </a:t>
            </a:r>
          </a:p>
          <a:p>
            <a:pPr algn="r">
              <a:lnSpc>
                <a:spcPts val="2520"/>
              </a:lnSpc>
            </a:pPr>
            <a:r>
              <a:rPr lang="en-US" sz="1800">
                <a:solidFill>
                  <a:srgbClr val="FFFFFF"/>
                </a:solidFill>
                <a:latin typeface="Inter"/>
                <a:ea typeface="Inter"/>
                <a:cs typeface="Inter"/>
                <a:sym typeface="Inter"/>
              </a:rPr>
              <a:t>Biz bu masalani for yoki while orqali hal qilishni ko’rganmiz.</a:t>
            </a:r>
          </a:p>
          <a:p>
            <a:pPr algn="r">
              <a:lnSpc>
                <a:spcPts val="2520"/>
              </a:lnSpc>
              <a:spcBef>
                <a:spcPct val="0"/>
              </a:spcBef>
            </a:pPr>
            <a:endParaRPr lang="en-US" sz="1800">
              <a:solidFill>
                <a:srgbClr val="FFFFFF"/>
              </a:solidFill>
              <a:latin typeface="Inter"/>
              <a:ea typeface="Inter"/>
              <a:cs typeface="Inter"/>
              <a:sym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3895367" y="1028700"/>
            <a:ext cx="4331535" cy="1075229"/>
            <a:chOff x="0" y="0"/>
            <a:chExt cx="5775379" cy="1433639"/>
          </a:xfrm>
        </p:grpSpPr>
        <p:grpSp>
          <p:nvGrpSpPr>
            <p:cNvPr id="3" name="Group 3"/>
            <p:cNvGrpSpPr/>
            <p:nvPr/>
          </p:nvGrpSpPr>
          <p:grpSpPr>
            <a:xfrm>
              <a:off x="0" y="0"/>
              <a:ext cx="5775379" cy="1433639"/>
              <a:chOff x="0" y="0"/>
              <a:chExt cx="1140816" cy="283188"/>
            </a:xfrm>
          </p:grpSpPr>
          <p:sp>
            <p:nvSpPr>
              <p:cNvPr id="4" name="Freeform 4"/>
              <p:cNvSpPr/>
              <p:nvPr/>
            </p:nvSpPr>
            <p:spPr>
              <a:xfrm>
                <a:off x="0" y="0"/>
                <a:ext cx="1140816" cy="283188"/>
              </a:xfrm>
              <a:custGeom>
                <a:avLst/>
                <a:gdLst/>
                <a:ahLst/>
                <a:cxnLst/>
                <a:rect l="l" t="t" r="r" b="b"/>
                <a:pathLst>
                  <a:path w="1140816" h="283188">
                    <a:moveTo>
                      <a:pt x="91154" y="0"/>
                    </a:moveTo>
                    <a:lnTo>
                      <a:pt x="1049661" y="0"/>
                    </a:lnTo>
                    <a:cubicBezTo>
                      <a:pt x="1073837" y="0"/>
                      <a:pt x="1097022" y="9604"/>
                      <a:pt x="1114117" y="26698"/>
                    </a:cubicBezTo>
                    <a:cubicBezTo>
                      <a:pt x="1131212" y="43793"/>
                      <a:pt x="1140816" y="66979"/>
                      <a:pt x="1140816" y="91154"/>
                    </a:cubicBezTo>
                    <a:lnTo>
                      <a:pt x="1140816" y="192034"/>
                    </a:lnTo>
                    <a:cubicBezTo>
                      <a:pt x="1140816" y="216209"/>
                      <a:pt x="1131212" y="239395"/>
                      <a:pt x="1114117" y="256490"/>
                    </a:cubicBezTo>
                    <a:cubicBezTo>
                      <a:pt x="1097022" y="273584"/>
                      <a:pt x="1073837" y="283188"/>
                      <a:pt x="1049661" y="283188"/>
                    </a:cubicBezTo>
                    <a:lnTo>
                      <a:pt x="91154" y="283188"/>
                    </a:lnTo>
                    <a:cubicBezTo>
                      <a:pt x="66979" y="283188"/>
                      <a:pt x="43793" y="273584"/>
                      <a:pt x="26698" y="256490"/>
                    </a:cubicBezTo>
                    <a:cubicBezTo>
                      <a:pt x="9604" y="239395"/>
                      <a:pt x="0" y="216209"/>
                      <a:pt x="0" y="192034"/>
                    </a:cubicBezTo>
                    <a:lnTo>
                      <a:pt x="0" y="91154"/>
                    </a:lnTo>
                    <a:cubicBezTo>
                      <a:pt x="0" y="66979"/>
                      <a:pt x="9604" y="43793"/>
                      <a:pt x="26698" y="26698"/>
                    </a:cubicBezTo>
                    <a:cubicBezTo>
                      <a:pt x="43793" y="9604"/>
                      <a:pt x="66979" y="0"/>
                      <a:pt x="91154" y="0"/>
                    </a:cubicBezTo>
                    <a:close/>
                  </a:path>
                </a:pathLst>
              </a:custGeom>
              <a:solidFill>
                <a:srgbClr val="000000">
                  <a:alpha val="0"/>
                </a:srgbClr>
              </a:solidFill>
              <a:ln w="38100" cap="rnd">
                <a:solidFill>
                  <a:srgbClr val="FFFFFF"/>
                </a:solidFill>
                <a:prstDash val="solid"/>
                <a:round/>
              </a:ln>
            </p:spPr>
          </p:sp>
          <p:sp>
            <p:nvSpPr>
              <p:cNvPr id="5" name="TextBox 5"/>
              <p:cNvSpPr txBox="1"/>
              <p:nvPr/>
            </p:nvSpPr>
            <p:spPr>
              <a:xfrm>
                <a:off x="0" y="-38100"/>
                <a:ext cx="1140816" cy="32128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75613" y="195273"/>
              <a:ext cx="5024153" cy="1004993"/>
            </a:xfrm>
            <a:prstGeom prst="rect">
              <a:avLst/>
            </a:prstGeom>
          </p:spPr>
          <p:txBody>
            <a:bodyPr lIns="0" tIns="0" rIns="0" bIns="0" rtlCol="0" anchor="t">
              <a:spAutoFit/>
            </a:bodyPr>
            <a:lstStyle/>
            <a:p>
              <a:pPr algn="ctr">
                <a:lnSpc>
                  <a:spcPts val="3079"/>
                </a:lnSpc>
                <a:spcBef>
                  <a:spcPct val="0"/>
                </a:spcBef>
              </a:pPr>
              <a:r>
                <a:rPr lang="en-US" sz="2199" b="1">
                  <a:solidFill>
                    <a:srgbClr val="FFFFFF"/>
                  </a:solidFill>
                  <a:latin typeface="Inter Medium"/>
                  <a:ea typeface="Inter Medium"/>
                  <a:cs typeface="Inter Medium"/>
                  <a:sym typeface="Inter Medium"/>
                </a:rPr>
                <a:t>DATA STRUCTURES AND ALGORITHMS</a:t>
              </a:r>
            </a:p>
          </p:txBody>
        </p:sp>
      </p:grpSp>
      <p:sp>
        <p:nvSpPr>
          <p:cNvPr id="7" name="Freeform 7"/>
          <p:cNvSpPr/>
          <p:nvPr/>
        </p:nvSpPr>
        <p:spPr>
          <a:xfrm>
            <a:off x="0" y="6778483"/>
            <a:ext cx="6851142" cy="8229600"/>
          </a:xfrm>
          <a:custGeom>
            <a:avLst/>
            <a:gdLst/>
            <a:ahLst/>
            <a:cxnLst/>
            <a:rect l="l" t="t" r="r" b="b"/>
            <a:pathLst>
              <a:path w="6851142" h="8229600">
                <a:moveTo>
                  <a:pt x="0" y="0"/>
                </a:moveTo>
                <a:lnTo>
                  <a:pt x="6851142" y="0"/>
                </a:lnTo>
                <a:lnTo>
                  <a:pt x="6851142" y="8229600"/>
                </a:lnTo>
                <a:lnTo>
                  <a:pt x="0" y="8229600"/>
                </a:lnTo>
                <a:lnTo>
                  <a:pt x="0" y="0"/>
                </a:lnTo>
                <a:close/>
              </a:path>
            </a:pathLst>
          </a:custGeom>
          <a:blipFill>
            <a:blip r:embed="rId2"/>
            <a:stretch>
              <a:fillRect/>
            </a:stretch>
          </a:blipFill>
        </p:spPr>
      </p:sp>
      <p:grpSp>
        <p:nvGrpSpPr>
          <p:cNvPr id="8" name="Group 8"/>
          <p:cNvGrpSpPr/>
          <p:nvPr/>
        </p:nvGrpSpPr>
        <p:grpSpPr>
          <a:xfrm>
            <a:off x="6348033" y="8915948"/>
            <a:ext cx="1878869" cy="684704"/>
            <a:chOff x="0" y="0"/>
            <a:chExt cx="2505159" cy="912939"/>
          </a:xfrm>
        </p:grpSpPr>
        <p:grpSp>
          <p:nvGrpSpPr>
            <p:cNvPr id="9" name="Group 9"/>
            <p:cNvGrpSpPr/>
            <p:nvPr/>
          </p:nvGrpSpPr>
          <p:grpSpPr>
            <a:xfrm>
              <a:off x="0" y="0"/>
              <a:ext cx="2505159" cy="912939"/>
              <a:chOff x="0" y="0"/>
              <a:chExt cx="494846" cy="180334"/>
            </a:xfrm>
          </p:grpSpPr>
          <p:sp>
            <p:nvSpPr>
              <p:cNvPr id="10" name="Freeform 10"/>
              <p:cNvSpPr/>
              <p:nvPr/>
            </p:nvSpPr>
            <p:spPr>
              <a:xfrm>
                <a:off x="0" y="0"/>
                <a:ext cx="494846" cy="180334"/>
              </a:xfrm>
              <a:custGeom>
                <a:avLst/>
                <a:gdLst/>
                <a:ahLst/>
                <a:cxnLst/>
                <a:rect l="l" t="t" r="r" b="b"/>
                <a:pathLst>
                  <a:path w="494846" h="180334">
                    <a:moveTo>
                      <a:pt x="90167" y="0"/>
                    </a:moveTo>
                    <a:lnTo>
                      <a:pt x="404679" y="0"/>
                    </a:lnTo>
                    <a:cubicBezTo>
                      <a:pt x="428593" y="0"/>
                      <a:pt x="451527" y="9500"/>
                      <a:pt x="468437" y="26409"/>
                    </a:cubicBezTo>
                    <a:cubicBezTo>
                      <a:pt x="485346" y="43319"/>
                      <a:pt x="494846" y="66253"/>
                      <a:pt x="494846" y="90167"/>
                    </a:cubicBezTo>
                    <a:lnTo>
                      <a:pt x="494846" y="90167"/>
                    </a:lnTo>
                    <a:cubicBezTo>
                      <a:pt x="494846" y="114081"/>
                      <a:pt x="485346" y="137015"/>
                      <a:pt x="468437" y="153924"/>
                    </a:cubicBezTo>
                    <a:cubicBezTo>
                      <a:pt x="451527" y="170834"/>
                      <a:pt x="428593" y="180334"/>
                      <a:pt x="404679" y="180334"/>
                    </a:cubicBezTo>
                    <a:lnTo>
                      <a:pt x="90167" y="180334"/>
                    </a:lnTo>
                    <a:cubicBezTo>
                      <a:pt x="66253" y="180334"/>
                      <a:pt x="43319" y="170834"/>
                      <a:pt x="26409" y="153924"/>
                    </a:cubicBezTo>
                    <a:cubicBezTo>
                      <a:pt x="9500" y="137015"/>
                      <a:pt x="0" y="114081"/>
                      <a:pt x="0" y="90167"/>
                    </a:cubicBezTo>
                    <a:lnTo>
                      <a:pt x="0" y="90167"/>
                    </a:lnTo>
                    <a:cubicBezTo>
                      <a:pt x="0" y="66253"/>
                      <a:pt x="9500" y="43319"/>
                      <a:pt x="26409" y="26409"/>
                    </a:cubicBezTo>
                    <a:cubicBezTo>
                      <a:pt x="43319" y="9500"/>
                      <a:pt x="66253" y="0"/>
                      <a:pt x="90167" y="0"/>
                    </a:cubicBezTo>
                    <a:close/>
                  </a:path>
                </a:pathLst>
              </a:custGeom>
              <a:solidFill>
                <a:srgbClr val="000000">
                  <a:alpha val="0"/>
                </a:srgbClr>
              </a:solidFill>
              <a:ln w="38100" cap="rnd">
                <a:solidFill>
                  <a:srgbClr val="FFFFFF"/>
                </a:solidFill>
                <a:prstDash val="solid"/>
                <a:round/>
              </a:ln>
            </p:spPr>
          </p:sp>
          <p:sp>
            <p:nvSpPr>
              <p:cNvPr id="11" name="TextBox 11"/>
              <p:cNvSpPr txBox="1"/>
              <p:nvPr/>
            </p:nvSpPr>
            <p:spPr>
              <a:xfrm>
                <a:off x="0" y="-38100"/>
                <a:ext cx="494846" cy="218434"/>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64799" y="195273"/>
              <a:ext cx="2375561" cy="484293"/>
            </a:xfrm>
            <a:prstGeom prst="rect">
              <a:avLst/>
            </a:prstGeom>
          </p:spPr>
          <p:txBody>
            <a:bodyPr lIns="0" tIns="0" rIns="0" bIns="0" rtlCol="0" anchor="t">
              <a:spAutoFit/>
            </a:bodyPr>
            <a:lstStyle/>
            <a:p>
              <a:pPr algn="ctr">
                <a:lnSpc>
                  <a:spcPts val="3079"/>
                </a:lnSpc>
                <a:spcBef>
                  <a:spcPct val="0"/>
                </a:spcBef>
              </a:pPr>
              <a:r>
                <a:rPr lang="en-US" sz="2199" b="1" dirty="0">
                  <a:solidFill>
                    <a:srgbClr val="FFFFFF"/>
                  </a:solidFill>
                  <a:latin typeface="Inter Medium"/>
                  <a:ea typeface="Inter Medium"/>
                  <a:cs typeface="Inter Medium"/>
                  <a:sym typeface="Inter Medium"/>
                </a:rPr>
                <a:t>PAGE 09</a:t>
              </a:r>
            </a:p>
          </p:txBody>
        </p:sp>
      </p:grpSp>
      <p:grpSp>
        <p:nvGrpSpPr>
          <p:cNvPr id="13" name="Group 13"/>
          <p:cNvGrpSpPr/>
          <p:nvPr/>
        </p:nvGrpSpPr>
        <p:grpSpPr>
          <a:xfrm>
            <a:off x="10806561" y="2103929"/>
            <a:ext cx="6844381" cy="5922638"/>
            <a:chOff x="0" y="0"/>
            <a:chExt cx="385132" cy="333265"/>
          </a:xfrm>
        </p:grpSpPr>
        <p:sp>
          <p:nvSpPr>
            <p:cNvPr id="14" name="Freeform 14"/>
            <p:cNvSpPr/>
            <p:nvPr/>
          </p:nvSpPr>
          <p:spPr>
            <a:xfrm>
              <a:off x="0" y="0"/>
              <a:ext cx="385132" cy="333265"/>
            </a:xfrm>
            <a:custGeom>
              <a:avLst/>
              <a:gdLst/>
              <a:ahLst/>
              <a:cxnLst/>
              <a:rect l="l" t="t" r="r" b="b"/>
              <a:pathLst>
                <a:path w="385132" h="333265">
                  <a:moveTo>
                    <a:pt x="57688" y="0"/>
                  </a:moveTo>
                  <a:lnTo>
                    <a:pt x="327444" y="0"/>
                  </a:lnTo>
                  <a:cubicBezTo>
                    <a:pt x="342743" y="0"/>
                    <a:pt x="357417" y="6078"/>
                    <a:pt x="368235" y="16896"/>
                  </a:cubicBezTo>
                  <a:cubicBezTo>
                    <a:pt x="379054" y="27715"/>
                    <a:pt x="385132" y="42388"/>
                    <a:pt x="385132" y="57688"/>
                  </a:cubicBezTo>
                  <a:lnTo>
                    <a:pt x="385132" y="275577"/>
                  </a:lnTo>
                  <a:cubicBezTo>
                    <a:pt x="385132" y="290877"/>
                    <a:pt x="379054" y="305550"/>
                    <a:pt x="368235" y="316369"/>
                  </a:cubicBezTo>
                  <a:cubicBezTo>
                    <a:pt x="357417" y="327187"/>
                    <a:pt x="342743" y="333265"/>
                    <a:pt x="327444" y="333265"/>
                  </a:cubicBezTo>
                  <a:lnTo>
                    <a:pt x="57688" y="333265"/>
                  </a:lnTo>
                  <a:cubicBezTo>
                    <a:pt x="42388" y="333265"/>
                    <a:pt x="27715" y="327187"/>
                    <a:pt x="16896" y="316369"/>
                  </a:cubicBezTo>
                  <a:cubicBezTo>
                    <a:pt x="6078" y="305550"/>
                    <a:pt x="0" y="290877"/>
                    <a:pt x="0" y="275577"/>
                  </a:cubicBezTo>
                  <a:lnTo>
                    <a:pt x="0" y="57688"/>
                  </a:lnTo>
                  <a:cubicBezTo>
                    <a:pt x="0" y="42388"/>
                    <a:pt x="6078" y="27715"/>
                    <a:pt x="16896" y="16896"/>
                  </a:cubicBezTo>
                  <a:cubicBezTo>
                    <a:pt x="27715" y="6078"/>
                    <a:pt x="42388" y="0"/>
                    <a:pt x="57688" y="0"/>
                  </a:cubicBezTo>
                  <a:close/>
                </a:path>
              </a:pathLst>
            </a:custGeom>
            <a:blipFill>
              <a:blip r:embed="rId3"/>
              <a:stretch>
                <a:fillRect t="-277" b="-277"/>
              </a:stretch>
            </a:blipFill>
          </p:spPr>
        </p:sp>
      </p:grpSp>
      <p:grpSp>
        <p:nvGrpSpPr>
          <p:cNvPr id="15" name="Group 15"/>
          <p:cNvGrpSpPr/>
          <p:nvPr/>
        </p:nvGrpSpPr>
        <p:grpSpPr>
          <a:xfrm>
            <a:off x="10695971" y="1992219"/>
            <a:ext cx="7032354" cy="6163087"/>
            <a:chOff x="0" y="0"/>
            <a:chExt cx="1852143" cy="1623200"/>
          </a:xfrm>
        </p:grpSpPr>
        <p:sp>
          <p:nvSpPr>
            <p:cNvPr id="16" name="Freeform 16"/>
            <p:cNvSpPr/>
            <p:nvPr/>
          </p:nvSpPr>
          <p:spPr>
            <a:xfrm>
              <a:off x="0" y="0"/>
              <a:ext cx="1852143" cy="1623200"/>
            </a:xfrm>
            <a:custGeom>
              <a:avLst/>
              <a:gdLst/>
              <a:ahLst/>
              <a:cxnLst/>
              <a:rect l="l" t="t" r="r" b="b"/>
              <a:pathLst>
                <a:path w="1852143" h="1623200">
                  <a:moveTo>
                    <a:pt x="56146" y="0"/>
                  </a:moveTo>
                  <a:lnTo>
                    <a:pt x="1795997" y="0"/>
                  </a:lnTo>
                  <a:cubicBezTo>
                    <a:pt x="1827005" y="0"/>
                    <a:pt x="1852143" y="25137"/>
                    <a:pt x="1852143" y="56146"/>
                  </a:cubicBezTo>
                  <a:lnTo>
                    <a:pt x="1852143" y="1567054"/>
                  </a:lnTo>
                  <a:cubicBezTo>
                    <a:pt x="1852143" y="1598063"/>
                    <a:pt x="1827005" y="1623200"/>
                    <a:pt x="1795997" y="1623200"/>
                  </a:cubicBezTo>
                  <a:lnTo>
                    <a:pt x="56146" y="1623200"/>
                  </a:lnTo>
                  <a:cubicBezTo>
                    <a:pt x="25137" y="1623200"/>
                    <a:pt x="0" y="1598063"/>
                    <a:pt x="0" y="1567054"/>
                  </a:cubicBezTo>
                  <a:lnTo>
                    <a:pt x="0" y="56146"/>
                  </a:lnTo>
                  <a:cubicBezTo>
                    <a:pt x="0" y="25137"/>
                    <a:pt x="25137" y="0"/>
                    <a:pt x="56146" y="0"/>
                  </a:cubicBezTo>
                  <a:close/>
                </a:path>
              </a:pathLst>
            </a:custGeom>
            <a:solidFill>
              <a:srgbClr val="000000">
                <a:alpha val="0"/>
              </a:srgbClr>
            </a:solidFill>
            <a:ln w="38100" cap="rnd">
              <a:solidFill>
                <a:srgbClr val="FFFFFF"/>
              </a:solidFill>
              <a:prstDash val="solid"/>
              <a:round/>
            </a:ln>
          </p:spPr>
        </p:sp>
        <p:sp>
          <p:nvSpPr>
            <p:cNvPr id="17" name="TextBox 17"/>
            <p:cNvSpPr txBox="1"/>
            <p:nvPr/>
          </p:nvSpPr>
          <p:spPr>
            <a:xfrm>
              <a:off x="0" y="-38100"/>
              <a:ext cx="1852143" cy="1661300"/>
            </a:xfrm>
            <a:prstGeom prst="rect">
              <a:avLst/>
            </a:prstGeom>
          </p:spPr>
          <p:txBody>
            <a:bodyPr lIns="50800" tIns="50800" rIns="50800" bIns="50800" rtlCol="0" anchor="ctr"/>
            <a:lstStyle/>
            <a:p>
              <a:pPr algn="ctr">
                <a:lnSpc>
                  <a:spcPts val="3079"/>
                </a:lnSpc>
              </a:pPr>
              <a:endParaRPr/>
            </a:p>
          </p:txBody>
        </p:sp>
      </p:grpSp>
      <p:sp>
        <p:nvSpPr>
          <p:cNvPr id="18" name="TextBox 18"/>
          <p:cNvSpPr txBox="1"/>
          <p:nvPr/>
        </p:nvSpPr>
        <p:spPr>
          <a:xfrm>
            <a:off x="1333286" y="3972170"/>
            <a:ext cx="7810714" cy="716452"/>
          </a:xfrm>
          <a:prstGeom prst="rect">
            <a:avLst/>
          </a:prstGeom>
        </p:spPr>
        <p:txBody>
          <a:bodyPr lIns="0" tIns="0" rIns="0" bIns="0" rtlCol="0" anchor="t">
            <a:spAutoFit/>
          </a:bodyPr>
          <a:lstStyle/>
          <a:p>
            <a:pPr algn="r">
              <a:lnSpc>
                <a:spcPts val="5404"/>
              </a:lnSpc>
            </a:pPr>
            <a:r>
              <a:rPr lang="en-US" sz="4913" b="1">
                <a:solidFill>
                  <a:srgbClr val="FFFFFF"/>
                </a:solidFill>
                <a:latin typeface="Inter Semi-Bold"/>
                <a:ea typeface="Inter Semi-Bold"/>
                <a:cs typeface="Inter Semi-Bold"/>
                <a:sym typeface="Inter Semi-Bold"/>
              </a:rPr>
              <a:t>FAKTORIAL MASALASI</a:t>
            </a:r>
          </a:p>
        </p:txBody>
      </p:sp>
      <p:sp>
        <p:nvSpPr>
          <p:cNvPr id="19" name="TextBox 19"/>
          <p:cNvSpPr txBox="1"/>
          <p:nvPr/>
        </p:nvSpPr>
        <p:spPr>
          <a:xfrm>
            <a:off x="2657033" y="5783997"/>
            <a:ext cx="6486967" cy="935355"/>
          </a:xfrm>
          <a:prstGeom prst="rect">
            <a:avLst/>
          </a:prstGeom>
        </p:spPr>
        <p:txBody>
          <a:bodyPr lIns="0" tIns="0" rIns="0" bIns="0" rtlCol="0" anchor="t">
            <a:spAutoFit/>
          </a:bodyPr>
          <a:lstStyle/>
          <a:p>
            <a:pPr algn="r">
              <a:lnSpc>
                <a:spcPts val="2520"/>
              </a:lnSpc>
              <a:spcBef>
                <a:spcPct val="0"/>
              </a:spcBef>
            </a:pPr>
            <a:r>
              <a:rPr lang="en-US" sz="1800">
                <a:solidFill>
                  <a:srgbClr val="FFFFFF"/>
                </a:solidFill>
                <a:latin typeface="Inter"/>
                <a:ea typeface="Inter"/>
                <a:cs typeface="Inter"/>
                <a:sym typeface="Inter"/>
              </a:rPr>
              <a:t>Faktorial masalasini rekursiya bilan hal qilish mumkin. Bu yerda faktorial va faktorialsiz yozish bizda Big O notationga deyarlitasir qilmaydi.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613</Words>
  <Application>Microsoft Office PowerPoint</Application>
  <PresentationFormat>Custom</PresentationFormat>
  <Paragraphs>77</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Inter</vt:lpstr>
      <vt:lpstr>Inter Medium</vt:lpstr>
      <vt:lpstr>Arial</vt:lpstr>
      <vt:lpstr>Inter Semi-Bold</vt:lpstr>
      <vt:lpstr>Anton</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DSA Presentation</dc:title>
  <cp:lastModifiedBy>James Adams</cp:lastModifiedBy>
  <cp:revision>2</cp:revision>
  <dcterms:created xsi:type="dcterms:W3CDTF">2006-08-16T00:00:00Z</dcterms:created>
  <dcterms:modified xsi:type="dcterms:W3CDTF">2024-10-16T06:37:30Z</dcterms:modified>
  <dc:identifier>DAGRjTByKsI</dc:identifier>
</cp:coreProperties>
</file>